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2192000" cy="6858000"/>
  <p:notesSz cx="6858000" cy="9144000"/>
  <p:embeddedFontLst>
    <p:embeddedFont>
      <p:font typeface="Calibri" panose="020F0502020204030204" pitchFamily="34" charset="0"/>
      <p:regular r:id="rId90"/>
      <p:bold r:id="rId91"/>
      <p:italic r:id="rId92"/>
      <p:boldItalic r:id="rId93"/>
    </p:embeddedFont>
    <p:embeddedFont>
      <p:font typeface="Quattrocento Sans" panose="020B0502050000020003" pitchFamily="34" charset="0"/>
      <p:regular r:id="rId94"/>
      <p:bold r:id="rId95"/>
      <p:italic r:id="rId96"/>
      <p:boldItalic r:id="rId97"/>
    </p:embeddedFont>
    <p:embeddedFont>
      <p:font typeface="Roboto"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2" roundtripDataSignature="AMtx7mg9yUgpwbwMlMPl6ehSbgxE3qw2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8" d="100"/>
          <a:sy n="78" d="100"/>
        </p:scale>
        <p:origin x="432" y="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customschemas.google.com/relationships/presentationmetadata" Target="meta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a6cc2b9e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11a6cc2b9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4c29839a7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14c29839a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4c29839a7_1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114c29839a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4c29839a7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114c29839a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4ebc8dc41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14ebc8dc4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14c29839a7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114c29839a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92294d3ad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1092294d3ad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a6cc2b9ea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1a6cc2b9e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4c29839a7_1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14c29839a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4c29839a7_1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114c29839a7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a6cc2b9ea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11a6cc2b9e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92294d3ad_0_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g1092294d3a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a6cc2b9ea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1a6cc2b9e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4c29839a7_1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14c29839a7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4c29839a7_1_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14c29839a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4c29839a7_1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114c29839a7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4c29839a7_1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14c29839a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4c29839a7_1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14c29839a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4c29839a7_1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114c29839a7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14ebc8dc41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114ebc8dc4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4c29839a7_1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14c29839a7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4c29839a7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14c29839a7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4c29839a7_1_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114c29839a7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4c29839a7_1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114c29839a7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14c29839a7_1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14c29839a7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4c29839a7_1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114c29839a7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4ebc8dc41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114ebc8dc41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4c29839a7_1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4c29839a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4ebc8dc41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114ebc8dc4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4ebc8dc41_0_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114ebc8dc4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4ebc8dc4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114ebc8dc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4ebc8dc41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114ebc8dc4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4ebc8dc41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114ebc8dc4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4ebc8dc41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114ebc8dc4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14ebc8dc41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114ebc8dc4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4ebc8dc41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114ebc8dc4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092294d3ad_0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1092294d3a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4ebc8dc41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114ebc8dc4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4ebc8dc41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114ebc8dc4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14ebc8dc41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114ebc8dc4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14ebc8dc41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14ebc8dc4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14ebc8dc41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14ebc8dc4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14ebc8dc41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114ebc8dc41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4c29839a7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14c29839a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14ebc8dc41_0_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114ebc8dc4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4ebc8dc41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114ebc8dc4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4ebc8dc41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14ebc8dc4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150bd0e76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1150bd0e7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150bd0e76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1150bd0e76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4c29839a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114c2983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4ebc8dc41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114ebc8dc4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14ebc8dc41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14ebc8dc4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14ebc8dc41_0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14ebc8dc4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4c29839a7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114c29839a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092294d3ad_0_3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1092294d3ad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14ebc8dc41_0_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114ebc8dc41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4ebc8dc41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114ebc8dc4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14ebc8dc41_0_2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g114ebc8dc41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4ebc8dc41_0_2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114ebc8dc4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4ebc8dc41_0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114ebc8dc4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4ebc8dc41_0_2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g114ebc8dc41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4ebc8dc41_0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14ebc8dc41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14ebc8dc41_0_2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14ebc8dc4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14ebc8dc41_0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114ebc8dc41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92294d3ad_0_2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1092294d3ad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14ebc8dc41_0_2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14ebc8dc41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4ebc8dc41_0_2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114ebc8dc41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4ebc8dc41_0_2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14ebc8dc4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4ebc8dc41_0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114ebc8dc4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114ebc8dc41_0_2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g114ebc8dc41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4ebc8dc41_0_3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114ebc8dc4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4ebc8dc41_0_3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14ebc8dc41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14ebc8dc41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114ebc8dc41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4ebc8dc41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g114ebc8dc41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4c29839a7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114c29839a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14ebc8dc41_0_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g114ebc8dc41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4ebc8dc41_0_3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114ebc8dc4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14ebc8dc41_0_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g114ebc8dc41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4ebc8dc41_0_3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4ebc8dc41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4ebc8dc41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14ebc8dc41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92294d3ad_0_4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g1092294d3ad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50bd0e76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g1150bd0e76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4c29839a7_1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114c29839a7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11a6cc2b9ea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dirty="0"/>
              <a:t>Bài 2: Kiểm thử trong </a:t>
            </a:r>
            <a:r>
              <a:rPr lang="en-US" dirty="0" err="1"/>
              <a:t>vòng</a:t>
            </a:r>
            <a:r>
              <a:rPr lang="en-US" dirty="0"/>
              <a:t> đời phát triển phần mềm</a:t>
            </a:r>
            <a:endParaRPr dirty="0"/>
          </a:p>
        </p:txBody>
      </p:sp>
      <p:sp>
        <p:nvSpPr>
          <p:cNvPr id="111" name="Google Shape;111;g11a6cc2b9ea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112" name="Google Shape;112;g11a6cc2b9ea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14c29839a7_1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76" name="Google Shape;176;g114c29839a7_1_6"/>
          <p:cNvSpPr txBox="1"/>
          <p:nvPr/>
        </p:nvSpPr>
        <p:spPr>
          <a:xfrm>
            <a:off x="617100" y="1548375"/>
            <a:ext cx="11574900" cy="4845900"/>
          </a:xfrm>
          <a:prstGeom prst="rect">
            <a:avLst/>
          </a:prstGeom>
          <a:noFill/>
          <a:ln>
            <a:noFill/>
          </a:ln>
        </p:spPr>
        <p:txBody>
          <a:bodyPr spcFirstLastPara="1" wrap="square" lIns="91425" tIns="45700" rIns="91425" bIns="45700" anchor="t" anchorCtr="0">
            <a:normAutofit/>
          </a:bodyPr>
          <a:lstStyle/>
          <a:p>
            <a:pPr marL="742950" lvl="1" indent="-374650" algn="l" rtl="0">
              <a:spcBef>
                <a:spcPts val="48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dự án nhỏ, ngắn hạn.</a:t>
            </a:r>
            <a:endParaRPr sz="3800">
              <a:solidFill>
                <a:srgbClr val="333333"/>
              </a:solidFill>
              <a:latin typeface="Quattrocento Sans"/>
              <a:ea typeface="Quattrocento Sans"/>
              <a:cs typeface="Quattrocento Sans"/>
              <a:sym typeface="Quattrocento Sans"/>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a:solidFill>
                  <a:srgbClr val="333333"/>
                </a:solidFill>
                <a:latin typeface="Quattrocento Sans"/>
                <a:ea typeface="Quattrocento Sans"/>
                <a:cs typeface="Quattrocento Sans"/>
                <a:sym typeface="Quattrocento Sans"/>
              </a:rPr>
              <a:t>Các dự án có ít thay đổi về yêu cầu và không có những yêu cầu không rõ ràng.</a:t>
            </a:r>
            <a:endParaRPr sz="3800">
              <a:solidFill>
                <a:srgbClr val="333333"/>
              </a:solidFill>
              <a:latin typeface="Quattrocento Sans"/>
              <a:ea typeface="Quattrocento Sans"/>
              <a:cs typeface="Quattrocento Sans"/>
              <a:sym typeface="Quattrocento Sans"/>
            </a:endParaRPr>
          </a:p>
        </p:txBody>
      </p:sp>
      <p:sp>
        <p:nvSpPr>
          <p:cNvPr id="177" name="Google Shape;177;g114c29839a7_1_6"/>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 calcmode="lin" valueType="num">
                                      <p:cBhvr additive="base">
                                        <p:cTn id="7" dur="1000"/>
                                        <p:tgtEl>
                                          <p:spTgt spid="17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 calcmode="lin" valueType="num">
                                      <p:cBhvr additive="base">
                                        <p:cTn id="12" dur="1000"/>
                                        <p:tgtEl>
                                          <p:spTgt spid="17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4c29839a7_1_3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83" name="Google Shape;183;g114c29839a7_1_34"/>
          <p:cNvSpPr txBox="1"/>
          <p:nvPr/>
        </p:nvSpPr>
        <p:spPr>
          <a:xfrm>
            <a:off x="617100" y="1562075"/>
            <a:ext cx="11574900" cy="48459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Dễ sử dụng, dễ tiếp cận, dễ quản lý.</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Sản phẩm phát triển theo các giai đoạn được xác định rõ ràng.</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Xác nhận ở từng giai đoạn, đảm bảo phát hiện sớm các lỗi.</a:t>
            </a:r>
            <a:endParaRPr sz="3700">
              <a:solidFill>
                <a:srgbClr val="333333"/>
              </a:solidFill>
              <a:latin typeface="Quattrocento Sans"/>
              <a:ea typeface="Quattrocento Sans"/>
              <a:cs typeface="Quattrocento Sans"/>
              <a:sym typeface="Quattrocento Sans"/>
            </a:endParaRPr>
          </a:p>
        </p:txBody>
      </p:sp>
      <p:sp>
        <p:nvSpPr>
          <p:cNvPr id="184" name="Google Shape;184;g114c29839a7_1_34"/>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 calcmode="lin" valueType="num">
                                      <p:cBhvr additive="base">
                                        <p:cTn id="7" dur="1000"/>
                                        <p:tgtEl>
                                          <p:spTgt spid="18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 calcmode="lin" valueType="num">
                                      <p:cBhvr additive="base">
                                        <p:cTn id="12" dur="1000"/>
                                        <p:tgtEl>
                                          <p:spTgt spid="18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 calcmode="lin" valueType="num">
                                      <p:cBhvr additive="base">
                                        <p:cTn id="17" dur="1000"/>
                                        <p:tgtEl>
                                          <p:spTgt spid="18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114c29839a7_1_4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90" name="Google Shape;190;g114c29839a7_1_40"/>
          <p:cNvSpPr txBox="1"/>
          <p:nvPr/>
        </p:nvSpPr>
        <p:spPr>
          <a:xfrm>
            <a:off x="617100" y="1543500"/>
            <a:ext cx="10965300" cy="48459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Ít linh hoạt, phạm vi điều chỉnh hạn chế.</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Rất khó để đo lường sự phát triển trong từng giai đoạn.</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Mô hình không thích hợp với những dự án dài, đang diễn ra, hay những dự án phức tạp, có nhiều thay đổi về yêu cầu trong vòng đời phát triển.</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Khó quay lại khi giai đoạn nào đó đã kết thúc.</a:t>
            </a:r>
            <a:endParaRPr sz="3700">
              <a:solidFill>
                <a:srgbClr val="333333"/>
              </a:solidFill>
              <a:latin typeface="Quattrocento Sans"/>
              <a:ea typeface="Quattrocento Sans"/>
              <a:cs typeface="Quattrocento Sans"/>
              <a:sym typeface="Quattrocento Sans"/>
            </a:endParaRPr>
          </a:p>
        </p:txBody>
      </p:sp>
      <p:sp>
        <p:nvSpPr>
          <p:cNvPr id="191" name="Google Shape;191;g114c29839a7_1_40"/>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a:t>
            </a: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 calcmode="lin" valueType="num">
                                      <p:cBhvr additive="base">
                                        <p:cTn id="7" dur="1000"/>
                                        <p:tgtEl>
                                          <p:spTgt spid="19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90">
                                            <p:txEl>
                                              <p:pRg st="1" end="1"/>
                                            </p:txEl>
                                          </p:spTgt>
                                        </p:tgtEl>
                                        <p:attrNameLst>
                                          <p:attrName>style.visibility</p:attrName>
                                        </p:attrNameLst>
                                      </p:cBhvr>
                                      <p:to>
                                        <p:strVal val="visible"/>
                                      </p:to>
                                    </p:set>
                                    <p:anim calcmode="lin" valueType="num">
                                      <p:cBhvr additive="base">
                                        <p:cTn id="12" dur="1000"/>
                                        <p:tgtEl>
                                          <p:spTgt spid="19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90">
                                            <p:txEl>
                                              <p:pRg st="2" end="2"/>
                                            </p:txEl>
                                          </p:spTgt>
                                        </p:tgtEl>
                                        <p:attrNameLst>
                                          <p:attrName>style.visibility</p:attrName>
                                        </p:attrNameLst>
                                      </p:cBhvr>
                                      <p:to>
                                        <p:strVal val="visible"/>
                                      </p:to>
                                    </p:set>
                                    <p:anim calcmode="lin" valueType="num">
                                      <p:cBhvr additive="base">
                                        <p:cTn id="17" dur="1000"/>
                                        <p:tgtEl>
                                          <p:spTgt spid="19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90">
                                            <p:txEl>
                                              <p:pRg st="3" end="3"/>
                                            </p:txEl>
                                          </p:spTgt>
                                        </p:tgtEl>
                                        <p:attrNameLst>
                                          <p:attrName>style.visibility</p:attrName>
                                        </p:attrNameLst>
                                      </p:cBhvr>
                                      <p:to>
                                        <p:strVal val="visible"/>
                                      </p:to>
                                    </p:set>
                                    <p:anim calcmode="lin" valueType="num">
                                      <p:cBhvr additive="base">
                                        <p:cTn id="22" dur="1000"/>
                                        <p:tgtEl>
                                          <p:spTgt spid="19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14ebc8dc41_0_72"/>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chữ v</a:t>
            </a:r>
            <a:endParaRPr sz="5400" b="1" cap="small">
              <a:solidFill>
                <a:srgbClr val="FFA15D"/>
              </a:solidFill>
              <a:latin typeface="Calibri"/>
              <a:ea typeface="Calibri"/>
              <a:cs typeface="Calibri"/>
              <a:sym typeface="Calibri"/>
            </a:endParaRPr>
          </a:p>
        </p:txBody>
      </p:sp>
      <p:cxnSp>
        <p:nvCxnSpPr>
          <p:cNvPr id="197" name="Google Shape;197;g114ebc8dc41_0_7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14c29839a7_1_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03" name="Google Shape;203;g114c29839a7_1_47"/>
          <p:cNvSpPr txBox="1"/>
          <p:nvPr/>
        </p:nvSpPr>
        <p:spPr>
          <a:xfrm>
            <a:off x="488225" y="1432250"/>
            <a:ext cx="11094000" cy="51564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Một trong những hạn chế lớn nhất của mô hình phát triển phần mềm tuần tự là: Các khiếm khuyết được tìm thấy rất chậm trong quá trình phát triển vì kiểm thử được thực hiện vào cuối chu kỳ phát triển. Để khắc phục vấn đề này, một mô hình phát triển mới được giới thiệu gọi là "Mô hình V".</a:t>
            </a:r>
            <a:endParaRPr sz="3200">
              <a:solidFill>
                <a:srgbClr val="333333"/>
              </a:solidFill>
              <a:highlight>
                <a:schemeClr val="lt1"/>
              </a:highlight>
              <a:latin typeface="Quattrocento Sans"/>
              <a:ea typeface="Quattrocento Sans"/>
              <a:cs typeface="Quattrocento Sans"/>
              <a:sym typeface="Quattrocento Sans"/>
            </a:endParaRPr>
          </a:p>
          <a:p>
            <a:pPr marL="742950" lvl="1" indent="-336550" algn="l" rtl="0">
              <a:spcBef>
                <a:spcPts val="480"/>
              </a:spcBef>
              <a:spcAft>
                <a:spcPts val="0"/>
              </a:spcAft>
              <a:buClr>
                <a:srgbClr val="FF5A33"/>
              </a:buClr>
              <a:buSzPts val="3200"/>
              <a:buFont typeface="Quattrocento Sans"/>
              <a:buChar char="❖"/>
            </a:pPr>
            <a:r>
              <a:rPr lang="en-US" sz="3200">
                <a:solidFill>
                  <a:srgbClr val="333333"/>
                </a:solidFill>
                <a:highlight>
                  <a:schemeClr val="lt1"/>
                </a:highlight>
                <a:latin typeface="Quattrocento Sans"/>
                <a:ea typeface="Quattrocento Sans"/>
                <a:cs typeface="Quattrocento Sans"/>
                <a:sym typeface="Quattrocento Sans"/>
              </a:rPr>
              <a:t>Trong mô hình V, các hoạt động phát triển và đảm bảo chất lượng được thực hiện đồng thời. Không có pha rời rạc và kiểm thử được bắt đầu ngay từ giai đoạn lấy yêu cầu. Các hoạt động xác minh và xác nhận đi liền với nhau. Để hiểu mô hình V, chúng ta hãy nhìn vào hình dưới đây:</a:t>
            </a:r>
            <a:endParaRPr sz="3200">
              <a:solidFill>
                <a:srgbClr val="333333"/>
              </a:solidFill>
              <a:latin typeface="Quattrocento Sans"/>
              <a:ea typeface="Quattrocento Sans"/>
              <a:cs typeface="Quattrocento Sans"/>
              <a:sym typeface="Quattrocento Sans"/>
            </a:endParaRPr>
          </a:p>
        </p:txBody>
      </p:sp>
      <p:sp>
        <p:nvSpPr>
          <p:cNvPr id="204" name="Google Shape;204;g114c29839a7_1_47"/>
          <p:cNvSpPr txBox="1"/>
          <p:nvPr/>
        </p:nvSpPr>
        <p:spPr>
          <a:xfrm>
            <a:off x="571950" y="762138"/>
            <a:ext cx="1104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 calcmode="lin" valueType="num">
                                      <p:cBhvr additive="base">
                                        <p:cTn id="7" dur="1000"/>
                                        <p:tgtEl>
                                          <p:spTgt spid="20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 calcmode="lin" valueType="num">
                                      <p:cBhvr additive="base">
                                        <p:cTn id="12" dur="1000"/>
                                        <p:tgtEl>
                                          <p:spTgt spid="20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092294d3ad_0_26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10" name="Google Shape;210;g1092294d3ad_0_264"/>
          <p:cNvSpPr txBox="1">
            <a:spLocks noGrp="1"/>
          </p:cNvSpPr>
          <p:nvPr>
            <p:ph type="body" idx="1"/>
          </p:nvPr>
        </p:nvSpPr>
        <p:spPr>
          <a:xfrm>
            <a:off x="609600" y="1535300"/>
            <a:ext cx="10972800" cy="4941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4000"/>
          </a:p>
          <a:p>
            <a:pPr marL="742950" lvl="0" indent="0" algn="l" rtl="0">
              <a:spcBef>
                <a:spcPts val="560"/>
              </a:spcBef>
              <a:spcAft>
                <a:spcPts val="0"/>
              </a:spcAft>
              <a:buNone/>
            </a:pPr>
            <a:endParaRPr>
              <a:solidFill>
                <a:srgbClr val="333333"/>
              </a:solidFill>
              <a:highlight>
                <a:srgbClr val="FFFFFF"/>
              </a:highlight>
            </a:endParaRPr>
          </a:p>
          <a:p>
            <a:pPr marL="342900" lvl="0" indent="-165100" algn="l" rtl="0">
              <a:spcBef>
                <a:spcPts val="0"/>
              </a:spcBef>
              <a:spcAft>
                <a:spcPts val="0"/>
              </a:spcAft>
              <a:buClr>
                <a:srgbClr val="FF5A33"/>
              </a:buClr>
              <a:buSzPts val="2800"/>
              <a:buFont typeface="Noto Sans Symbols"/>
              <a:buNone/>
            </a:pPr>
            <a:endParaRPr i="1"/>
          </a:p>
        </p:txBody>
      </p:sp>
      <p:sp>
        <p:nvSpPr>
          <p:cNvPr id="211" name="Google Shape;211;g1092294d3ad_0_264"/>
          <p:cNvSpPr txBox="1"/>
          <p:nvPr/>
        </p:nvSpPr>
        <p:spPr>
          <a:xfrm>
            <a:off x="609600" y="862613"/>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Sơ đồ mô hình chữ V</a:t>
            </a:r>
            <a:endParaRPr sz="4000">
              <a:latin typeface="Quattrocento Sans"/>
              <a:ea typeface="Quattrocento Sans"/>
              <a:cs typeface="Quattrocento Sans"/>
              <a:sym typeface="Quattrocento Sans"/>
            </a:endParaRPr>
          </a:p>
        </p:txBody>
      </p:sp>
      <p:pic>
        <p:nvPicPr>
          <p:cNvPr id="212" name="Google Shape;212;g1092294d3ad_0_264"/>
          <p:cNvPicPr preferRelativeResize="0"/>
          <p:nvPr/>
        </p:nvPicPr>
        <p:blipFill>
          <a:blip r:embed="rId3">
            <a:alphaModFix/>
          </a:blip>
          <a:stretch>
            <a:fillRect/>
          </a:stretch>
        </p:blipFill>
        <p:spPr>
          <a:xfrm>
            <a:off x="2377890" y="1535300"/>
            <a:ext cx="6898535" cy="4941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additive="base">
                                        <p:cTn id="7" dur="1000"/>
                                        <p:tgtEl>
                                          <p:spTgt spid="2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1a6cc2b9ea_0_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18" name="Google Shape;218;g11a6cc2b9ea_0_9"/>
          <p:cNvSpPr txBox="1"/>
          <p:nvPr/>
        </p:nvSpPr>
        <p:spPr>
          <a:xfrm>
            <a:off x="533350" y="1469050"/>
            <a:ext cx="11049000" cy="53238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700"/>
              </a:spcBef>
              <a:spcAft>
                <a:spcPts val="0"/>
              </a:spcAft>
              <a:buClr>
                <a:srgbClr val="FF5A33"/>
              </a:buClr>
              <a:buSzPts val="3000"/>
              <a:buFont typeface="Quattrocento Sans"/>
              <a:buChar char="❖"/>
            </a:pPr>
            <a:r>
              <a:rPr lang="en-US" sz="3000">
                <a:solidFill>
                  <a:srgbClr val="1B1B1B"/>
                </a:solidFill>
                <a:latin typeface="Quattrocento Sans"/>
                <a:ea typeface="Quattrocento Sans"/>
                <a:cs typeface="Quattrocento Sans"/>
                <a:sym typeface="Quattrocento Sans"/>
              </a:rPr>
              <a:t>Phân tích yêu cầu / Requirement Analysis: </a:t>
            </a:r>
            <a:r>
              <a:rPr lang="en-US" sz="3000">
                <a:solidFill>
                  <a:srgbClr val="333333"/>
                </a:solidFill>
                <a:latin typeface="Quattrocento Sans"/>
                <a:ea typeface="Quattrocento Sans"/>
                <a:cs typeface="Quattrocento Sans"/>
                <a:sym typeface="Quattrocento Sans"/>
              </a:rPr>
              <a:t>Trong giai đoạn này các yêu cầu được thu thập, phân tích và nghiên cứu. Ở giai đoạn này việc hệ thống chạy như thế nào không quan trọng, quan trọng là hệ thống có những chức năng gì. Thảo luận, đánh giá và xem xét cần được thực hiện để có mục tiêu rõ ràng.</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444444"/>
                </a:solidFill>
                <a:highlight>
                  <a:srgbClr val="FFFFFF"/>
                </a:highlight>
                <a:latin typeface="Quattrocento Sans"/>
                <a:ea typeface="Quattrocento Sans"/>
                <a:cs typeface="Quattrocento Sans"/>
                <a:sym typeface="Quattrocento Sans"/>
              </a:rPr>
              <a:t>Hoạt động xác minh: Đánh giá yêu cầu (Requirements review).</a:t>
            </a:r>
            <a:endParaRPr sz="3000">
              <a:solidFill>
                <a:srgbClr val="444444"/>
              </a:solidFill>
              <a:highlight>
                <a:srgbClr val="FFFFFF"/>
              </a:highlight>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444444"/>
                </a:solidFill>
                <a:highlight>
                  <a:srgbClr val="FFFFFF"/>
                </a:highlight>
                <a:latin typeface="Quattrocento Sans"/>
                <a:ea typeface="Quattrocento Sans"/>
                <a:cs typeface="Quattrocento Sans"/>
                <a:sym typeface="Quattrocento Sans"/>
              </a:rPr>
              <a:t>Hoạt động xác nhận: Tạo test case UAT (User acceptance test- kiểm thử chấp nhận) = Đầu ra cần có: Tài liệu hiểu về yêu cầu, UAT test case.</a:t>
            </a:r>
            <a:endParaRPr sz="3000">
              <a:solidFill>
                <a:srgbClr val="444444"/>
              </a:solidFill>
              <a:highlight>
                <a:srgbClr val="FFFFFF"/>
              </a:highlight>
              <a:latin typeface="Quattrocento Sans"/>
              <a:ea typeface="Quattrocento Sans"/>
              <a:cs typeface="Quattrocento Sans"/>
              <a:sym typeface="Quattrocento Sans"/>
            </a:endParaRPr>
          </a:p>
        </p:txBody>
      </p:sp>
      <p:sp>
        <p:nvSpPr>
          <p:cNvPr id="219" name="Google Shape;219;g11a6cc2b9ea_0_9"/>
          <p:cNvSpPr txBox="1"/>
          <p:nvPr/>
        </p:nvSpPr>
        <p:spPr>
          <a:xfrm>
            <a:off x="617100" y="831713"/>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bên trái 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 calcmode="lin" valueType="num">
                                      <p:cBhvr additive="base">
                                        <p:cTn id="7" dur="1000"/>
                                        <p:tgtEl>
                                          <p:spTgt spid="2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 calcmode="lin" valueType="num">
                                      <p:cBhvr additive="base">
                                        <p:cTn id="12" dur="1000"/>
                                        <p:tgtEl>
                                          <p:spTgt spid="2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 calcmode="lin" valueType="num">
                                      <p:cBhvr additive="base">
                                        <p:cTn id="17" dur="1000"/>
                                        <p:tgtEl>
                                          <p:spTgt spid="21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4c29839a7_1_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25" name="Google Shape;225;g114c29839a7_1_54"/>
          <p:cNvSpPr txBox="1"/>
          <p:nvPr/>
        </p:nvSpPr>
        <p:spPr>
          <a:xfrm>
            <a:off x="232650" y="808675"/>
            <a:ext cx="11349600" cy="5960700"/>
          </a:xfrm>
          <a:prstGeom prst="rect">
            <a:avLst/>
          </a:prstGeom>
          <a:noFill/>
          <a:ln>
            <a:noFill/>
          </a:ln>
        </p:spPr>
        <p:txBody>
          <a:bodyPr spcFirstLastPara="1" wrap="square" lIns="91425" tIns="45700" rIns="91425" bIns="45700" anchor="t" anchorCtr="0">
            <a:noAutofit/>
          </a:bodyPr>
          <a:lstStyle/>
          <a:p>
            <a:pPr marL="742950" lvl="1" indent="-330200" algn="l" rtl="0">
              <a:lnSpc>
                <a:spcPct val="115000"/>
              </a:lnSpc>
              <a:spcBef>
                <a:spcPts val="700"/>
              </a:spcBef>
              <a:spcAft>
                <a:spcPts val="0"/>
              </a:spcAft>
              <a:buClr>
                <a:srgbClr val="FF5A33"/>
              </a:buClr>
              <a:buSzPts val="3100"/>
              <a:buFont typeface="Quattrocento Sans"/>
              <a:buChar char="❖"/>
            </a:pPr>
            <a:r>
              <a:rPr lang="en-US" sz="3100">
                <a:solidFill>
                  <a:srgbClr val="1B1B1B"/>
                </a:solidFill>
                <a:latin typeface="Quattrocento Sans"/>
                <a:ea typeface="Quattrocento Sans"/>
                <a:cs typeface="Quattrocento Sans"/>
                <a:sym typeface="Quattrocento Sans"/>
              </a:rPr>
              <a:t>Yêu cầu hệ thống / High level design: </a:t>
            </a:r>
            <a:r>
              <a:rPr lang="en-US" sz="3100">
                <a:solidFill>
                  <a:srgbClr val="444444"/>
                </a:solidFill>
                <a:highlight>
                  <a:srgbClr val="FFFFFF"/>
                </a:highlight>
                <a:latin typeface="Quattrocento Sans"/>
                <a:ea typeface="Quattrocento Sans"/>
                <a:cs typeface="Quattrocento Sans"/>
                <a:sym typeface="Quattrocento Sans"/>
              </a:rPr>
              <a:t>Trong giai đoạn này, high level design của phần mềm được xây dựng. Nhóm sẽ nghiên cứu và điều tra về các yêu cầu có thể được thực hiện như thế nào. Tính khả thi về mặt kỹ thuật của yêu cầu cũng được tìm hiểu. Nhóm cũng tìm hiểu về các mô-đun sẽ được tạo / phụ thuộc, nhu cầu phần cứng / phần mềm.</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Hoạt động xác minh: Đánh giá thiết kế (Design reviews)</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Hoạt động xác nhận: Tạo test plan và test case, tạo ma trận truy vết (traceability metric)</a:t>
            </a:r>
            <a:endParaRPr sz="3100">
              <a:solidFill>
                <a:srgbClr val="444444"/>
              </a:solidFill>
              <a:highlight>
                <a:srgbClr val="FFFFFF"/>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444444"/>
                </a:solidFill>
                <a:highlight>
                  <a:srgbClr val="FFFFFF"/>
                </a:highlight>
                <a:latin typeface="Quattrocento Sans"/>
                <a:ea typeface="Quattrocento Sans"/>
                <a:cs typeface="Quattrocento Sans"/>
                <a:sym typeface="Quattrocento Sans"/>
              </a:rPr>
              <a:t>Đầu ra cần có: System test cases, Feasibility reports, System test plan, tài liệu về yêu cầu phần cứng….</a:t>
            </a:r>
            <a:endParaRPr sz="31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 calcmode="lin" valueType="num">
                                      <p:cBhvr additive="base">
                                        <p:cTn id="7" dur="1000"/>
                                        <p:tgtEl>
                                          <p:spTgt spid="2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 calcmode="lin" valueType="num">
                                      <p:cBhvr additive="base">
                                        <p:cTn id="12" dur="1000"/>
                                        <p:tgtEl>
                                          <p:spTgt spid="2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 calcmode="lin" valueType="num">
                                      <p:cBhvr additive="base">
                                        <p:cTn id="17" dur="1000"/>
                                        <p:tgtEl>
                                          <p:spTgt spid="2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 calcmode="lin" valueType="num">
                                      <p:cBhvr additive="base">
                                        <p:cTn id="22" dur="1000"/>
                                        <p:tgtEl>
                                          <p:spTgt spid="22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14c29839a7_1_6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31" name="Google Shape;231;g114c29839a7_1_63"/>
          <p:cNvSpPr txBox="1"/>
          <p:nvPr/>
        </p:nvSpPr>
        <p:spPr>
          <a:xfrm>
            <a:off x="570575" y="850800"/>
            <a:ext cx="11011800" cy="59235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700"/>
              </a:spcBef>
              <a:spcAft>
                <a:spcPts val="0"/>
              </a:spcAft>
              <a:buClr>
                <a:srgbClr val="FF5A33"/>
              </a:buClr>
              <a:buSzPts val="3000"/>
              <a:buFont typeface="Quattrocento Sans"/>
              <a:buChar char="❖"/>
            </a:pPr>
            <a:r>
              <a:rPr lang="en-US" sz="3000">
                <a:solidFill>
                  <a:srgbClr val="1B1B1B"/>
                </a:solidFill>
                <a:latin typeface="Quattrocento Sans"/>
                <a:ea typeface="Quattrocento Sans"/>
                <a:cs typeface="Quattrocento Sans"/>
                <a:sym typeface="Quattrocento Sans"/>
              </a:rPr>
              <a:t>Thiết kế kiến trúc/ Architectural Design: </a:t>
            </a:r>
            <a:r>
              <a:rPr lang="en-US" sz="3000">
                <a:solidFill>
                  <a:srgbClr val="444444"/>
                </a:solidFill>
                <a:highlight>
                  <a:srgbClr val="FFFFFF"/>
                </a:highlight>
                <a:latin typeface="Quattrocento Sans"/>
                <a:ea typeface="Quattrocento Sans"/>
                <a:cs typeface="Quattrocento Sans"/>
                <a:sym typeface="Quattrocento Sans"/>
              </a:rPr>
              <a:t>Trong giai đoạn này, dựa trên thiết kế mức cao, kiến trúc phần mềm được tạo ra. Các mô-đun, mối quan hệ và sự phụ thuộc của họ, sơ đồ kiến trúc, bảng cơ sở dữ liệu, chi tiết về công nghệ đều được hoàn tất trong giai đoạn này</a:t>
            </a:r>
            <a:r>
              <a:rPr lang="en-US" sz="3000">
                <a:solidFill>
                  <a:srgbClr val="333333"/>
                </a:solidFill>
                <a:latin typeface="Quattrocento Sans"/>
                <a:ea typeface="Quattrocento Sans"/>
                <a:cs typeface="Quattrocento Sans"/>
                <a:sym typeface="Quattrocento Sans"/>
              </a:rPr>
              <a:t>.</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Hoạt động xác minh: Đánh giá thiết kế</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Hoạt động xác nhận: Kế hoạch thử nghiệm tích hợp và các trường hợp thử nghiệm.</a:t>
            </a:r>
            <a:endParaRPr sz="3000">
              <a:solidFill>
                <a:srgbClr val="333333"/>
              </a:solidFill>
              <a:latin typeface="Quattrocento Sans"/>
              <a:ea typeface="Quattrocento Sans"/>
              <a:cs typeface="Quattrocento Sans"/>
              <a:sym typeface="Quattrocento Sans"/>
            </a:endParaRPr>
          </a:p>
          <a:p>
            <a:pPr marL="1600200" lvl="3" indent="-304800" algn="l" rtl="0">
              <a:lnSpc>
                <a:spcPct val="115000"/>
              </a:lnSpc>
              <a:spcBef>
                <a:spcPts val="0"/>
              </a:spcBef>
              <a:spcAft>
                <a:spcPts val="0"/>
              </a:spcAft>
              <a:buClr>
                <a:srgbClr val="FF5A33"/>
              </a:buClr>
              <a:buSzPts val="3000"/>
              <a:buFont typeface="Quattrocento Sans"/>
              <a:buChar char="➢"/>
            </a:pPr>
            <a:r>
              <a:rPr lang="en-US" sz="3000">
                <a:solidFill>
                  <a:srgbClr val="333333"/>
                </a:solidFill>
                <a:latin typeface="Quattrocento Sans"/>
                <a:ea typeface="Quattrocento Sans"/>
                <a:cs typeface="Quattrocento Sans"/>
                <a:sym typeface="Quattrocento Sans"/>
              </a:rPr>
              <a:t>Đầu ra cần có: Tài liệu thiết kế, Kế hoạch kiểm thử tích hợp và các trường hợp thử nghiệm, Thiết kế bảng cơ sở dữ liệu,…</a:t>
            </a:r>
            <a:endParaRPr sz="3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 calcmode="lin" valueType="num">
                                      <p:cBhvr additive="base">
                                        <p:cTn id="7" dur="1000"/>
                                        <p:tgtEl>
                                          <p:spTgt spid="2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 calcmode="lin" valueType="num">
                                      <p:cBhvr additive="base">
                                        <p:cTn id="12" dur="1000"/>
                                        <p:tgtEl>
                                          <p:spTgt spid="2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 calcmode="lin" valueType="num">
                                      <p:cBhvr additive="base">
                                        <p:cTn id="17" dur="1000"/>
                                        <p:tgtEl>
                                          <p:spTgt spid="2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 calcmode="lin" valueType="num">
                                      <p:cBhvr additive="base">
                                        <p:cTn id="22" dur="1000"/>
                                        <p:tgtEl>
                                          <p:spTgt spid="23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a6cc2b9ea_0_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37" name="Google Shape;237;g11a6cc2b9ea_0_23"/>
          <p:cNvSpPr txBox="1"/>
          <p:nvPr/>
        </p:nvSpPr>
        <p:spPr>
          <a:xfrm>
            <a:off x="590100" y="934500"/>
            <a:ext cx="11011800" cy="55977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a:solidFill>
                  <a:srgbClr val="1B1B1B"/>
                </a:solidFill>
                <a:latin typeface="Quattrocento Sans"/>
                <a:ea typeface="Quattrocento Sans"/>
                <a:cs typeface="Quattrocento Sans"/>
                <a:sym typeface="Quattrocento Sans"/>
              </a:rPr>
              <a:t>Thiết kế mô đun/ Module Design: </a:t>
            </a:r>
            <a:r>
              <a:rPr lang="en-US" sz="3500">
                <a:solidFill>
                  <a:srgbClr val="444444"/>
                </a:solidFill>
                <a:highlight>
                  <a:srgbClr val="FFFFFF"/>
                </a:highlight>
                <a:latin typeface="Quattrocento Sans"/>
                <a:ea typeface="Quattrocento Sans"/>
                <a:cs typeface="Quattrocento Sans"/>
                <a:sym typeface="Quattrocento Sans"/>
              </a:rPr>
              <a:t>Trong giai đoạn này mỗi mô-đun hoặc các thành phần phần mềm đều được thiết kế riêng. Các method, class, giao diện, các kiểu dữ liệu vv đều được hoàn tất trong giai đoạn này.</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Hoạt động xác minh: Đánh giá thiết kế</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Hoạt động xác nhận: Tạo và xem xét các trường hợp kiểm tra đơn vị.</a:t>
            </a:r>
            <a:endParaRPr sz="350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Đầu ra cần có: Các đơn vị kiểm tra đơn vị</a:t>
            </a:r>
            <a:endParaRPr sz="35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 calcmode="lin" valueType="num">
                                      <p:cBhvr additive="base">
                                        <p:cTn id="7" dur="1000"/>
                                        <p:tgtEl>
                                          <p:spTgt spid="23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 calcmode="lin" valueType="num">
                                      <p:cBhvr additive="base">
                                        <p:cTn id="12" dur="1000"/>
                                        <p:tgtEl>
                                          <p:spTgt spid="23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 calcmode="lin" valueType="num">
                                      <p:cBhvr additive="base">
                                        <p:cTn id="17" dur="1000"/>
                                        <p:tgtEl>
                                          <p:spTgt spid="23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 calcmode="lin" valueType="num">
                                      <p:cBhvr additive="base">
                                        <p:cTn id="22" dur="1000"/>
                                        <p:tgtEl>
                                          <p:spTgt spid="237">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092294d3ad_0_1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sp>
        <p:nvSpPr>
          <p:cNvPr id="118" name="Google Shape;118;g1092294d3ad_0_10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pic>
        <p:nvPicPr>
          <p:cNvPr id="119" name="Google Shape;119;g1092294d3ad_0_107"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120" name="Google Shape;120;g1092294d3ad_0_10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g1092294d3ad_0_10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122" name="Google Shape;122;g1092294d3ad_0_107"/>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Mô hình phát triển tuần tự </a:t>
            </a:r>
            <a:endParaRPr sz="3000">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solidFill>
                  <a:schemeClr val="dk1"/>
                </a:solidFill>
              </a:rPr>
              <a:t>Mô hình phát triển lặp lại-gia tăng</a:t>
            </a:r>
            <a:endParaRPr sz="3000">
              <a:solidFill>
                <a:schemeClr val="dk1"/>
              </a:solidFill>
            </a:endParaRPr>
          </a:p>
          <a:p>
            <a:pPr marL="342900" marR="0" lvl="0" indent="-342900" algn="l" rtl="0">
              <a:spcBef>
                <a:spcPts val="0"/>
              </a:spcBef>
              <a:spcAft>
                <a:spcPts val="0"/>
              </a:spcAft>
              <a:buSzPts val="3000"/>
              <a:buFont typeface="Calibri"/>
              <a:buChar char="•"/>
            </a:pPr>
            <a:r>
              <a:rPr lang="en-US" sz="3000">
                <a:solidFill>
                  <a:schemeClr val="dk1"/>
                </a:solidFill>
              </a:rPr>
              <a:t>Mô hình Scrum</a:t>
            </a:r>
            <a:endParaRPr sz="3000">
              <a:solidFill>
                <a:schemeClr val="dk1"/>
              </a:solidFill>
            </a:endParaRPr>
          </a:p>
        </p:txBody>
      </p:sp>
      <p:sp>
        <p:nvSpPr>
          <p:cNvPr id="123" name="Google Shape;123;g1092294d3ad_0_10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1a6cc2b9ea_0_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43" name="Google Shape;243;g11a6cc2b9ea_0_31"/>
          <p:cNvSpPr txBox="1"/>
          <p:nvPr/>
        </p:nvSpPr>
        <p:spPr>
          <a:xfrm>
            <a:off x="570575" y="850800"/>
            <a:ext cx="11011800" cy="59235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dirty="0">
                <a:solidFill>
                  <a:srgbClr val="1B1B1B"/>
                </a:solidFill>
                <a:latin typeface="Quattrocento Sans"/>
                <a:ea typeface="Quattrocento Sans"/>
                <a:cs typeface="Quattrocento Sans"/>
                <a:sym typeface="Quattrocento Sans"/>
              </a:rPr>
              <a:t>Code: </a:t>
            </a:r>
            <a:r>
              <a:rPr lang="en-US" sz="3500" dirty="0">
                <a:solidFill>
                  <a:srgbClr val="444444"/>
                </a:solidFill>
                <a:highlight>
                  <a:srgbClr val="FFFFFF"/>
                </a:highlight>
                <a:latin typeface="Quattrocento Sans"/>
                <a:ea typeface="Quattrocento Sans"/>
                <a:cs typeface="Quattrocento Sans"/>
                <a:sym typeface="Quattrocento Sans"/>
              </a:rPr>
              <a:t>Trong giai đoạn này cần thực hiện.</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Hoạt động xác </a:t>
            </a:r>
            <a:r>
              <a:rPr lang="en-US" sz="3500" dirty="0" err="1">
                <a:solidFill>
                  <a:srgbClr val="333333"/>
                </a:solidFill>
                <a:latin typeface="Quattrocento Sans"/>
                <a:ea typeface="Quattrocento Sans"/>
                <a:cs typeface="Quattrocento Sans"/>
                <a:sym typeface="Quattrocento Sans"/>
              </a:rPr>
              <a:t>minh</a:t>
            </a:r>
            <a:r>
              <a:rPr lang="en-US" sz="3500" dirty="0">
                <a:solidFill>
                  <a:srgbClr val="333333"/>
                </a:solidFill>
                <a:latin typeface="Quattrocento Sans"/>
                <a:ea typeface="Quattrocento Sans"/>
                <a:cs typeface="Quattrocento Sans"/>
                <a:sym typeface="Quattrocento Sans"/>
              </a:rPr>
              <a:t>: Xem xét mã, kiểm tra các trường hợp kiểm tra</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Hoạt động xác nhận: Tạo các trường hợp kiểm tra chức năng.</a:t>
            </a:r>
            <a:endParaRPr sz="3500" dirty="0">
              <a:solidFill>
                <a:srgbClr val="333333"/>
              </a:solidFill>
              <a:latin typeface="Quattrocento Sans"/>
              <a:ea typeface="Quattrocento Sans"/>
              <a:cs typeface="Quattrocento Sans"/>
              <a:sym typeface="Quattrocento Sans"/>
            </a:endParaRPr>
          </a:p>
          <a:p>
            <a:pPr marL="1600200" lvl="3" indent="-336550" algn="l" rtl="0">
              <a:lnSpc>
                <a:spcPct val="115000"/>
              </a:lnSpc>
              <a:spcBef>
                <a:spcPts val="0"/>
              </a:spcBef>
              <a:spcAft>
                <a:spcPts val="0"/>
              </a:spcAft>
              <a:buClr>
                <a:srgbClr val="FF5A33"/>
              </a:buClr>
              <a:buSzPts val="3500"/>
              <a:buFont typeface="Quattrocento Sans"/>
              <a:buChar char="➢"/>
            </a:pPr>
            <a:r>
              <a:rPr lang="en-US" sz="3500" dirty="0">
                <a:solidFill>
                  <a:srgbClr val="333333"/>
                </a:solidFill>
                <a:latin typeface="Quattrocento Sans"/>
                <a:ea typeface="Quattrocento Sans"/>
                <a:cs typeface="Quattrocento Sans"/>
                <a:sym typeface="Quattrocento Sans"/>
              </a:rPr>
              <a:t>Đầu </a:t>
            </a:r>
            <a:r>
              <a:rPr lang="en-US" sz="3500" dirty="0" err="1">
                <a:solidFill>
                  <a:srgbClr val="333333"/>
                </a:solidFill>
                <a:latin typeface="Quattrocento Sans"/>
                <a:ea typeface="Quattrocento Sans"/>
                <a:cs typeface="Quattrocento Sans"/>
                <a:sym typeface="Quattrocento Sans"/>
              </a:rPr>
              <a:t>ra</a:t>
            </a:r>
            <a:r>
              <a:rPr lang="en-US" sz="3500" dirty="0">
                <a:solidFill>
                  <a:srgbClr val="333333"/>
                </a:solidFill>
                <a:latin typeface="Quattrocento Sans"/>
                <a:ea typeface="Quattrocento Sans"/>
                <a:cs typeface="Quattrocento Sans"/>
                <a:sym typeface="Quattrocento Sans"/>
              </a:rPr>
              <a:t> cần có: các trường hợp thử nghiệm, danh sách kiểm tra xem lại.</a:t>
            </a:r>
            <a:endParaRPr sz="35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 calcmode="lin" valueType="num">
                                      <p:cBhvr additive="base">
                                        <p:cTn id="7" dur="1000"/>
                                        <p:tgtEl>
                                          <p:spTgt spid="2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 calcmode="lin" valueType="num">
                                      <p:cBhvr additive="base">
                                        <p:cTn id="12" dur="1000"/>
                                        <p:tgtEl>
                                          <p:spTgt spid="2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43">
                                            <p:txEl>
                                              <p:pRg st="2" end="2"/>
                                            </p:txEl>
                                          </p:spTgt>
                                        </p:tgtEl>
                                        <p:attrNameLst>
                                          <p:attrName>style.visibility</p:attrName>
                                        </p:attrNameLst>
                                      </p:cBhvr>
                                      <p:to>
                                        <p:strVal val="visible"/>
                                      </p:to>
                                    </p:set>
                                    <p:anim calcmode="lin" valueType="num">
                                      <p:cBhvr additive="base">
                                        <p:cTn id="17" dur="1000"/>
                                        <p:tgtEl>
                                          <p:spTgt spid="24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43">
                                            <p:txEl>
                                              <p:pRg st="3" end="3"/>
                                            </p:txEl>
                                          </p:spTgt>
                                        </p:tgtEl>
                                        <p:attrNameLst>
                                          <p:attrName>style.visibility</p:attrName>
                                        </p:attrNameLst>
                                      </p:cBhvr>
                                      <p:to>
                                        <p:strVal val="visible"/>
                                      </p:to>
                                    </p:set>
                                    <p:anim calcmode="lin" valueType="num">
                                      <p:cBhvr additive="base">
                                        <p:cTn id="22" dur="1000"/>
                                        <p:tgtEl>
                                          <p:spTgt spid="243">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14c29839a7_1_7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49" name="Google Shape;249;g114c29839a7_1_71"/>
          <p:cNvSpPr txBox="1"/>
          <p:nvPr/>
        </p:nvSpPr>
        <p:spPr>
          <a:xfrm>
            <a:off x="617100" y="1478350"/>
            <a:ext cx="10965300" cy="51564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1B1B1B"/>
                </a:solidFill>
                <a:latin typeface="Quattrocento Sans"/>
                <a:ea typeface="Quattrocento Sans"/>
                <a:cs typeface="Quattrocento Sans"/>
                <a:sym typeface="Quattrocento Sans"/>
              </a:rPr>
              <a:t>Unit Testing: </a:t>
            </a:r>
            <a:r>
              <a:rPr lang="en-US" sz="3400">
                <a:solidFill>
                  <a:srgbClr val="444444"/>
                </a:solidFill>
                <a:highlight>
                  <a:srgbClr val="FFFFFF"/>
                </a:highlight>
                <a:latin typeface="Quattrocento Sans"/>
                <a:ea typeface="Quattrocento Sans"/>
                <a:cs typeface="Quattrocento Sans"/>
                <a:sym typeface="Quattrocento Sans"/>
              </a:rPr>
              <a:t>Trong giai đoạn này tất cả unit test case đã được tạo ra trong giai đoạn thiết kế cấp thấp sẽ được thực hiện</a:t>
            </a:r>
            <a:r>
              <a:rPr lang="en-US" sz="3400">
                <a:solidFill>
                  <a:srgbClr val="333333"/>
                </a:solidFill>
                <a:latin typeface="Quattrocento Sans"/>
                <a:ea typeface="Quattrocento Sans"/>
                <a:cs typeface="Quattrocento Sans"/>
                <a:sym typeface="Quattrocento Sans"/>
              </a:rPr>
              <a:t>.</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1B1B1B"/>
                </a:solidFill>
                <a:latin typeface="Quattrocento Sans"/>
                <a:ea typeface="Quattrocento Sans"/>
                <a:cs typeface="Quattrocento Sans"/>
                <a:sym typeface="Quattrocento Sans"/>
              </a:rPr>
              <a:t>Integration Testing: </a:t>
            </a:r>
            <a:r>
              <a:rPr lang="en-US" sz="3400">
                <a:solidFill>
                  <a:srgbClr val="444444"/>
                </a:solidFill>
                <a:highlight>
                  <a:srgbClr val="FFFFFF"/>
                </a:highlight>
                <a:latin typeface="Quattrocento Sans"/>
                <a:ea typeface="Quattrocento Sans"/>
                <a:cs typeface="Quattrocento Sans"/>
                <a:sym typeface="Quattrocento Sans"/>
              </a:rPr>
              <a:t>Trong giai đoạn này các trường hợp kiểm thử tích hợp được thực hiện đã được tạo ra trong giai đoạn thiết kế kiến trúc. Trong trường hợp có bất kỳ dị thường, bug được ghi lại và theo dõi.</a:t>
            </a:r>
            <a:endParaRPr sz="3400">
              <a:solidFill>
                <a:srgbClr val="444444"/>
              </a:solidFill>
              <a:highlight>
                <a:srgbClr val="FFFFFF"/>
              </a:highlight>
              <a:latin typeface="Quattrocento Sans"/>
              <a:ea typeface="Quattrocento Sans"/>
              <a:cs typeface="Quattrocento Sans"/>
              <a:sym typeface="Quattrocento Sans"/>
            </a:endParaRPr>
          </a:p>
        </p:txBody>
      </p:sp>
      <p:sp>
        <p:nvSpPr>
          <p:cNvPr id="250" name="Google Shape;250;g114c29839a7_1_71"/>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bên phải mô hình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 calcmode="lin" valueType="num">
                                      <p:cBhvr additive="base">
                                        <p:cTn id="7" dur="1000"/>
                                        <p:tgtEl>
                                          <p:spTgt spid="2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 calcmode="lin" valueType="num">
                                      <p:cBhvr additive="base">
                                        <p:cTn id="12" dur="1000"/>
                                        <p:tgtEl>
                                          <p:spTgt spid="2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14c29839a7_1_9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56" name="Google Shape;256;g114c29839a7_1_93"/>
          <p:cNvSpPr txBox="1"/>
          <p:nvPr/>
        </p:nvSpPr>
        <p:spPr>
          <a:xfrm>
            <a:off x="626650" y="850475"/>
            <a:ext cx="10955700" cy="55515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300">
                <a:solidFill>
                  <a:srgbClr val="444444"/>
                </a:solidFill>
                <a:highlight>
                  <a:srgbClr val="FFFFFF"/>
                </a:highlight>
                <a:latin typeface="Quattrocento Sans"/>
                <a:ea typeface="Quattrocento Sans"/>
                <a:cs typeface="Quattrocento Sans"/>
                <a:sym typeface="Quattrocento Sans"/>
              </a:rPr>
              <a:t>System Testing: Trong giai đoạn này, kiểm thử chức năng và phi chức năng được thực hiện. Nói cách khác, việc kiểm tra thực tế hoạt động của ứng dụng diễn ra ở đây. Lỗi được phát hiện và theo dõi để sửa. Báo cáo tiến độ cũng là một phần quan trọng trong giai đoạn này. Ma trận truy vết (traceability metric) được cập nhật để kiểm tra mức độ bao phủ và rủi ro được giảm bớt.</a:t>
            </a:r>
            <a:endParaRPr sz="33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 calcmode="lin" valueType="num">
                                      <p:cBhvr additive="base">
                                        <p:cTn id="7" dur="1000"/>
                                        <p:tgtEl>
                                          <p:spTgt spid="25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114c29839a7_1_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62" name="Google Shape;262;g114c29839a7_1_87"/>
          <p:cNvSpPr txBox="1"/>
          <p:nvPr/>
        </p:nvSpPr>
        <p:spPr>
          <a:xfrm>
            <a:off x="551975" y="873525"/>
            <a:ext cx="10956000" cy="56310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444444"/>
                </a:solidFill>
                <a:highlight>
                  <a:srgbClr val="FFFFFF"/>
                </a:highlight>
                <a:latin typeface="Quattrocento Sans"/>
                <a:ea typeface="Quattrocento Sans"/>
                <a:cs typeface="Quattrocento Sans"/>
                <a:sym typeface="Quattrocento Sans"/>
              </a:rPr>
              <a:t>User Acceptance  Testing: Thử nghiệm chấp nhận về cơ bản liên quan đến việc kiểm tra các yêu cầu business. Ở đây kiểm tra được thực hiện để xác nhận rằng các yêu cầu kinh doanh được đáp ứng trong môi trường người dùng. Thử nghiệm khả năng tương thích và đôi khi thử nghiệm phi chức năng (Load, Stress và Volume) cũng được thực hiện trong giai đoạn này.</a:t>
            </a:r>
            <a:endParaRPr sz="3400">
              <a:solidFill>
                <a:srgbClr val="444444"/>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1000"/>
                                        <p:tgtEl>
                                          <p:spTgt spid="26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14c29839a7_1_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68" name="Google Shape;268;g114c29839a7_1_99"/>
          <p:cNvSpPr txBox="1"/>
          <p:nvPr/>
        </p:nvSpPr>
        <p:spPr>
          <a:xfrm>
            <a:off x="710150" y="1534175"/>
            <a:ext cx="11574900" cy="48459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được xác định rõ ràng và không mơ hồ</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Tiêu chí chấp nhận được xác định rõ ràng.</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Dự án có quy mô vừa và nhỏ.</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Công nghệ và công cụ được sử dụng không thường xuyên thay đổi.</a:t>
            </a:r>
            <a:endParaRPr sz="3600">
              <a:solidFill>
                <a:srgbClr val="333333"/>
              </a:solidFill>
              <a:latin typeface="Quattrocento Sans"/>
              <a:ea typeface="Quattrocento Sans"/>
              <a:cs typeface="Quattrocento Sans"/>
              <a:sym typeface="Quattrocento Sans"/>
            </a:endParaRPr>
          </a:p>
        </p:txBody>
      </p:sp>
      <p:sp>
        <p:nvSpPr>
          <p:cNvPr id="269" name="Google Shape;269;g114c29839a7_1_99"/>
          <p:cNvSpPr txBox="1"/>
          <p:nvPr/>
        </p:nvSpPr>
        <p:spPr>
          <a:xfrm>
            <a:off x="71015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 calcmode="lin" valueType="num">
                                      <p:cBhvr additive="base">
                                        <p:cTn id="7" dur="1000"/>
                                        <p:tgtEl>
                                          <p:spTgt spid="26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8">
                                            <p:txEl>
                                              <p:pRg st="1" end="1"/>
                                            </p:txEl>
                                          </p:spTgt>
                                        </p:tgtEl>
                                        <p:attrNameLst>
                                          <p:attrName>style.visibility</p:attrName>
                                        </p:attrNameLst>
                                      </p:cBhvr>
                                      <p:to>
                                        <p:strVal val="visible"/>
                                      </p:to>
                                    </p:set>
                                    <p:anim calcmode="lin" valueType="num">
                                      <p:cBhvr additive="base">
                                        <p:cTn id="12" dur="1000"/>
                                        <p:tgtEl>
                                          <p:spTgt spid="26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68">
                                            <p:txEl>
                                              <p:pRg st="2" end="2"/>
                                            </p:txEl>
                                          </p:spTgt>
                                        </p:tgtEl>
                                        <p:attrNameLst>
                                          <p:attrName>style.visibility</p:attrName>
                                        </p:attrNameLst>
                                      </p:cBhvr>
                                      <p:to>
                                        <p:strVal val="visible"/>
                                      </p:to>
                                    </p:set>
                                    <p:anim calcmode="lin" valueType="num">
                                      <p:cBhvr additive="base">
                                        <p:cTn id="17" dur="1000"/>
                                        <p:tgtEl>
                                          <p:spTgt spid="26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68">
                                            <p:txEl>
                                              <p:pRg st="3" end="3"/>
                                            </p:txEl>
                                          </p:spTgt>
                                        </p:tgtEl>
                                        <p:attrNameLst>
                                          <p:attrName>style.visibility</p:attrName>
                                        </p:attrNameLst>
                                      </p:cBhvr>
                                      <p:to>
                                        <p:strVal val="visible"/>
                                      </p:to>
                                    </p:set>
                                    <p:anim calcmode="lin" valueType="num">
                                      <p:cBhvr additive="base">
                                        <p:cTn id="22" dur="1000"/>
                                        <p:tgtEl>
                                          <p:spTgt spid="26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14c29839a7_1_10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75" name="Google Shape;275;g114c29839a7_1_105"/>
          <p:cNvSpPr txBox="1"/>
          <p:nvPr/>
        </p:nvSpPr>
        <p:spPr>
          <a:xfrm>
            <a:off x="529600" y="1455375"/>
            <a:ext cx="10965300" cy="48459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Quá trình phát triển và quy trình quản lý có tính tổ chức và hệ thống</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Hoạt động tốt cho các dự án có quy mô vừa và nhỏ.</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Kiểm tra bắt đầu từ khi bắt đầu phát triển vì vậy sự mơ hồ được xác định ngay từ đầu.</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Dễ dàng quản lý vì mỗi giai đoạn có các mục tiêu và mục tiêu được xác định rõ ràng.</a:t>
            </a:r>
            <a:endParaRPr sz="3600">
              <a:solidFill>
                <a:srgbClr val="333333"/>
              </a:solidFill>
              <a:latin typeface="Quattrocento Sans"/>
              <a:ea typeface="Quattrocento Sans"/>
              <a:cs typeface="Quattrocento Sans"/>
              <a:sym typeface="Quattrocento Sans"/>
            </a:endParaRPr>
          </a:p>
        </p:txBody>
      </p:sp>
      <p:sp>
        <p:nvSpPr>
          <p:cNvPr id="276" name="Google Shape;276;g114c29839a7_1_105"/>
          <p:cNvSpPr txBox="1"/>
          <p:nvPr/>
        </p:nvSpPr>
        <p:spPr>
          <a:xfrm>
            <a:off x="613350" y="76213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5">
                                            <p:txEl>
                                              <p:pRg st="0" end="0"/>
                                            </p:txEl>
                                          </p:spTgt>
                                        </p:tgtEl>
                                        <p:attrNameLst>
                                          <p:attrName>style.visibility</p:attrName>
                                        </p:attrNameLst>
                                      </p:cBhvr>
                                      <p:to>
                                        <p:strVal val="visible"/>
                                      </p:to>
                                    </p:set>
                                    <p:anim calcmode="lin" valueType="num">
                                      <p:cBhvr additive="base">
                                        <p:cTn id="7" dur="1000"/>
                                        <p:tgtEl>
                                          <p:spTgt spid="27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5">
                                            <p:txEl>
                                              <p:pRg st="1" end="1"/>
                                            </p:txEl>
                                          </p:spTgt>
                                        </p:tgtEl>
                                        <p:attrNameLst>
                                          <p:attrName>style.visibility</p:attrName>
                                        </p:attrNameLst>
                                      </p:cBhvr>
                                      <p:to>
                                        <p:strVal val="visible"/>
                                      </p:to>
                                    </p:set>
                                    <p:anim calcmode="lin" valueType="num">
                                      <p:cBhvr additive="base">
                                        <p:cTn id="12" dur="1000"/>
                                        <p:tgtEl>
                                          <p:spTgt spid="27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75">
                                            <p:txEl>
                                              <p:pRg st="2" end="2"/>
                                            </p:txEl>
                                          </p:spTgt>
                                        </p:tgtEl>
                                        <p:attrNameLst>
                                          <p:attrName>style.visibility</p:attrName>
                                        </p:attrNameLst>
                                      </p:cBhvr>
                                      <p:to>
                                        <p:strVal val="visible"/>
                                      </p:to>
                                    </p:set>
                                    <p:anim calcmode="lin" valueType="num">
                                      <p:cBhvr additive="base">
                                        <p:cTn id="17" dur="1000"/>
                                        <p:tgtEl>
                                          <p:spTgt spid="27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75">
                                            <p:txEl>
                                              <p:pRg st="3" end="3"/>
                                            </p:txEl>
                                          </p:spTgt>
                                        </p:tgtEl>
                                        <p:attrNameLst>
                                          <p:attrName>style.visibility</p:attrName>
                                        </p:attrNameLst>
                                      </p:cBhvr>
                                      <p:to>
                                        <p:strVal val="visible"/>
                                      </p:to>
                                    </p:set>
                                    <p:anim calcmode="lin" valueType="num">
                                      <p:cBhvr additive="base">
                                        <p:cTn id="22" dur="1000"/>
                                        <p:tgtEl>
                                          <p:spTgt spid="27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14c29839a7_1_1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chữ v</a:t>
            </a:r>
            <a:endParaRPr/>
          </a:p>
        </p:txBody>
      </p:sp>
      <p:sp>
        <p:nvSpPr>
          <p:cNvPr id="282" name="Google Shape;282;g114c29839a7_1_111"/>
          <p:cNvSpPr txBox="1"/>
          <p:nvPr/>
        </p:nvSpPr>
        <p:spPr>
          <a:xfrm>
            <a:off x="691550" y="1562550"/>
            <a:ext cx="10965300" cy="4845900"/>
          </a:xfrm>
          <a:prstGeom prst="rect">
            <a:avLst/>
          </a:prstGeom>
          <a:noFill/>
          <a:ln>
            <a:noFill/>
          </a:ln>
        </p:spPr>
        <p:txBody>
          <a:bodyPr spcFirstLastPara="1" wrap="square" lIns="91425" tIns="45700" rIns="91425" bIns="45700" anchor="t" anchorCtr="0">
            <a:norm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Không thích hợp cho các dự án lớn và phức tạp</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Không phù hợp nếu các yêu cầu thường xuyên thay đổi.</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Không có phần mềm làm việc được sản xuất ở giai đoạn trung gian.</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Không có điều khoản cho việc phân tích rủi ro nên có sự không chắc chắn và có tính rủi ro.</a:t>
            </a:r>
            <a:endParaRPr sz="3500">
              <a:solidFill>
                <a:srgbClr val="333333"/>
              </a:solidFill>
              <a:latin typeface="Quattrocento Sans"/>
              <a:ea typeface="Quattrocento Sans"/>
              <a:cs typeface="Quattrocento Sans"/>
              <a:sym typeface="Quattrocento Sans"/>
            </a:endParaRPr>
          </a:p>
        </p:txBody>
      </p:sp>
      <p:sp>
        <p:nvSpPr>
          <p:cNvPr id="283" name="Google Shape;283;g114c29839a7_1_111"/>
          <p:cNvSpPr txBox="1"/>
          <p:nvPr/>
        </p:nvSpPr>
        <p:spPr>
          <a:xfrm>
            <a:off x="69155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a:t>
            </a:r>
            <a:r>
              <a:rPr lang="en-US" sz="4000">
                <a:solidFill>
                  <a:schemeClr val="dk1"/>
                </a:solidFill>
                <a:latin typeface="Quattrocento Sans"/>
                <a:ea typeface="Quattrocento Sans"/>
                <a:cs typeface="Quattrocento Sans"/>
                <a:sym typeface="Quattrocento Sans"/>
              </a:rPr>
              <a:t>mô hình phát triển chữ V</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1000"/>
                                        <p:tgtEl>
                                          <p:spTgt spid="28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2">
                                            <p:txEl>
                                              <p:pRg st="1" end="1"/>
                                            </p:txEl>
                                          </p:spTgt>
                                        </p:tgtEl>
                                        <p:attrNameLst>
                                          <p:attrName>style.visibility</p:attrName>
                                        </p:attrNameLst>
                                      </p:cBhvr>
                                      <p:to>
                                        <p:strVal val="visible"/>
                                      </p:to>
                                    </p:set>
                                    <p:anim calcmode="lin" valueType="num">
                                      <p:cBhvr additive="base">
                                        <p:cTn id="12" dur="1000"/>
                                        <p:tgtEl>
                                          <p:spTgt spid="28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82">
                                            <p:txEl>
                                              <p:pRg st="2" end="2"/>
                                            </p:txEl>
                                          </p:spTgt>
                                        </p:tgtEl>
                                        <p:attrNameLst>
                                          <p:attrName>style.visibility</p:attrName>
                                        </p:attrNameLst>
                                      </p:cBhvr>
                                      <p:to>
                                        <p:strVal val="visible"/>
                                      </p:to>
                                    </p:set>
                                    <p:anim calcmode="lin" valueType="num">
                                      <p:cBhvr additive="base">
                                        <p:cTn id="17" dur="1000"/>
                                        <p:tgtEl>
                                          <p:spTgt spid="28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82">
                                            <p:txEl>
                                              <p:pRg st="3" end="3"/>
                                            </p:txEl>
                                          </p:spTgt>
                                        </p:tgtEl>
                                        <p:attrNameLst>
                                          <p:attrName>style.visibility</p:attrName>
                                        </p:attrNameLst>
                                      </p:cBhvr>
                                      <p:to>
                                        <p:strVal val="visible"/>
                                      </p:to>
                                    </p:set>
                                    <p:anim calcmode="lin" valueType="num">
                                      <p:cBhvr additive="base">
                                        <p:cTn id="22" dur="1000"/>
                                        <p:tgtEl>
                                          <p:spTgt spid="28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114ebc8dc41_0_7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lặp</a:t>
            </a:r>
            <a:endParaRPr sz="5400" b="1" cap="small">
              <a:solidFill>
                <a:srgbClr val="FFA15D"/>
              </a:solidFill>
              <a:latin typeface="Calibri"/>
              <a:ea typeface="Calibri"/>
              <a:cs typeface="Calibri"/>
              <a:sym typeface="Calibri"/>
            </a:endParaRPr>
          </a:p>
        </p:txBody>
      </p:sp>
      <p:cxnSp>
        <p:nvCxnSpPr>
          <p:cNvPr id="289" name="Google Shape;289;g114ebc8dc41_0_7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14c29839a7_1_1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295" name="Google Shape;295;g114c29839a7_1_117"/>
          <p:cNvSpPr txBox="1"/>
          <p:nvPr/>
        </p:nvSpPr>
        <p:spPr>
          <a:xfrm>
            <a:off x="613350" y="1422525"/>
            <a:ext cx="109689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Noto Sans Symbols"/>
              <a:buChar char="❖"/>
            </a:pPr>
            <a:r>
              <a:rPr lang="en-US" sz="3600" dirty="0">
                <a:solidFill>
                  <a:srgbClr val="333333"/>
                </a:solidFill>
                <a:highlight>
                  <a:schemeClr val="lt1"/>
                </a:highlight>
                <a:latin typeface="Quattrocento Sans"/>
                <a:ea typeface="Quattrocento Sans"/>
                <a:cs typeface="Quattrocento Sans"/>
                <a:sym typeface="Quattrocento Sans"/>
              </a:rPr>
              <a:t>Mô hình được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đi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lại từ khi start </a:t>
            </a:r>
            <a:r>
              <a:rPr lang="en-US" sz="3600" dirty="0" err="1">
                <a:solidFill>
                  <a:srgbClr val="333333"/>
                </a:solidFill>
                <a:highlight>
                  <a:schemeClr val="lt1"/>
                </a:highlight>
                <a:latin typeface="Quattrocento Sans"/>
                <a:ea typeface="Quattrocento Sans"/>
                <a:cs typeface="Quattrocento Sans"/>
                <a:sym typeface="Quattrocento Sans"/>
              </a:rPr>
              <a:t>cho</a:t>
            </a:r>
            <a:r>
              <a:rPr lang="en-US" sz="3600" dirty="0">
                <a:solidFill>
                  <a:srgbClr val="333333"/>
                </a:solidFill>
                <a:highlight>
                  <a:schemeClr val="lt1"/>
                </a:highlight>
                <a:latin typeface="Quattrocento Sans"/>
                <a:ea typeface="Quattrocento Sans"/>
                <a:cs typeface="Quattrocento Sans"/>
                <a:sym typeface="Quattrocento Sans"/>
              </a:rPr>
              <a:t> đến khi đầy đủ Spec.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Noto Sans Symbols"/>
              <a:buChar char="❖"/>
            </a:pPr>
            <a:r>
              <a:rPr lang="en-US" sz="3600" dirty="0">
                <a:solidFill>
                  <a:srgbClr val="333333"/>
                </a:solidFill>
                <a:highlight>
                  <a:schemeClr val="lt1"/>
                </a:highlight>
                <a:latin typeface="Quattrocento Sans"/>
                <a:ea typeface="Quattrocento Sans"/>
                <a:cs typeface="Quattrocento Sans"/>
                <a:sym typeface="Quattrocento Sans"/>
              </a:rPr>
              <a:t>Quá trình được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lại, tạo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a:t>
            </a:r>
            <a:r>
              <a:rPr lang="en-US" sz="3600" dirty="0" err="1">
                <a:solidFill>
                  <a:srgbClr val="333333"/>
                </a:solidFill>
                <a:highlight>
                  <a:schemeClr val="lt1"/>
                </a:highlight>
                <a:latin typeface="Quattrocento Sans"/>
                <a:ea typeface="Quattrocento Sans"/>
                <a:cs typeface="Quattrocento Sans"/>
                <a:sym typeface="Quattrocento Sans"/>
              </a:rPr>
              <a:t>phiên</a:t>
            </a:r>
            <a:r>
              <a:rPr lang="en-US" sz="3600" dirty="0">
                <a:solidFill>
                  <a:srgbClr val="333333"/>
                </a:solidFill>
                <a:highlight>
                  <a:schemeClr val="lt1"/>
                </a:highlight>
                <a:latin typeface="Quattrocento Sans"/>
                <a:ea typeface="Quattrocento Sans"/>
                <a:cs typeface="Quattrocento Sans"/>
                <a:sym typeface="Quattrocento Sans"/>
              </a:rPr>
              <a:t> bản mới của phần mềm vào cuối mỗi lần </a:t>
            </a:r>
            <a:r>
              <a:rPr lang="en-US" sz="3600" dirty="0" err="1">
                <a:solidFill>
                  <a:srgbClr val="333333"/>
                </a:solidFill>
                <a:highlight>
                  <a:schemeClr val="lt1"/>
                </a:highlight>
                <a:latin typeface="Quattrocento Sans"/>
                <a:ea typeface="Quattrocento Sans"/>
                <a:cs typeface="Quattrocento Sans"/>
                <a:sym typeface="Quattrocento Sans"/>
              </a:rPr>
              <a:t>lặp</a:t>
            </a:r>
            <a:r>
              <a:rPr lang="en-US" sz="3600" dirty="0">
                <a:solidFill>
                  <a:srgbClr val="333333"/>
                </a:solidFill>
                <a:highlight>
                  <a:schemeClr val="lt1"/>
                </a:highlight>
                <a:latin typeface="Quattrocento Sans"/>
                <a:ea typeface="Quattrocento Sans"/>
                <a:cs typeface="Quattrocento Sans"/>
                <a:sym typeface="Quattrocento Sans"/>
              </a:rPr>
              <a:t> của mô hình.</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333333"/>
                </a:solidFill>
                <a:latin typeface="Quattrocento Sans"/>
                <a:ea typeface="Quattrocento Sans"/>
                <a:cs typeface="Quattrocento Sans"/>
                <a:sym typeface="Quattrocento Sans"/>
              </a:rPr>
              <a:t>Thay vì phát triển phần mềm từ spec đặc tả rồi mới bắt đầu thực thi thì mô hình này có thể review </a:t>
            </a:r>
            <a:r>
              <a:rPr lang="en-US" sz="3600" dirty="0" err="1">
                <a:solidFill>
                  <a:srgbClr val="333333"/>
                </a:solidFill>
                <a:latin typeface="Quattrocento Sans"/>
                <a:ea typeface="Quattrocento Sans"/>
                <a:cs typeface="Quattrocento Sans"/>
                <a:sym typeface="Quattrocento Sans"/>
              </a:rPr>
              <a:t>dần</a:t>
            </a:r>
            <a:r>
              <a:rPr lang="en-US" sz="3600" dirty="0">
                <a:solidFill>
                  <a:srgbClr val="333333"/>
                </a:solidFill>
                <a:latin typeface="Quattrocento Sans"/>
                <a:ea typeface="Quattrocento Sans"/>
                <a:cs typeface="Quattrocento Sans"/>
                <a:sym typeface="Quattrocento Sans"/>
              </a:rPr>
              <a:t> </a:t>
            </a:r>
            <a:r>
              <a:rPr lang="en-US" sz="3600" dirty="0" err="1">
                <a:solidFill>
                  <a:srgbClr val="333333"/>
                </a:solidFill>
                <a:latin typeface="Quattrocento Sans"/>
                <a:ea typeface="Quattrocento Sans"/>
                <a:cs typeface="Quattrocento Sans"/>
                <a:sym typeface="Quattrocento Sans"/>
              </a:rPr>
              <a:t>dần</a:t>
            </a:r>
            <a:r>
              <a:rPr lang="en-US" sz="3600" dirty="0">
                <a:solidFill>
                  <a:srgbClr val="333333"/>
                </a:solidFill>
                <a:latin typeface="Quattrocento Sans"/>
                <a:ea typeface="Quattrocento Sans"/>
                <a:cs typeface="Quattrocento Sans"/>
                <a:sym typeface="Quattrocento Sans"/>
              </a:rPr>
              <a:t> để đi đến yêu cầu cuối cùng.</a:t>
            </a:r>
            <a:endParaRPr sz="3600" dirty="0">
              <a:solidFill>
                <a:srgbClr val="333333"/>
              </a:solidFill>
              <a:latin typeface="Quattrocento Sans"/>
              <a:ea typeface="Quattrocento Sans"/>
              <a:cs typeface="Quattrocento Sans"/>
              <a:sym typeface="Quattrocento Sans"/>
            </a:endParaRPr>
          </a:p>
        </p:txBody>
      </p:sp>
      <p:sp>
        <p:nvSpPr>
          <p:cNvPr id="296" name="Google Shape;296;g114c29839a7_1_117"/>
          <p:cNvSpPr txBox="1"/>
          <p:nvPr/>
        </p:nvSpPr>
        <p:spPr>
          <a:xfrm>
            <a:off x="617100" y="73376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1000"/>
                                        <p:tgtEl>
                                          <p:spTgt spid="29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 calcmode="lin" valueType="num">
                                      <p:cBhvr additive="base">
                                        <p:cTn id="12" dur="1000"/>
                                        <p:tgtEl>
                                          <p:spTgt spid="29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 calcmode="lin" valueType="num">
                                      <p:cBhvr additive="base">
                                        <p:cTn id="17" dur="1000"/>
                                        <p:tgtEl>
                                          <p:spTgt spid="29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4c29839a7_1_12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pic>
        <p:nvPicPr>
          <p:cNvPr id="302" name="Google Shape;302;g114c29839a7_1_123"/>
          <p:cNvPicPr preferRelativeResize="0"/>
          <p:nvPr/>
        </p:nvPicPr>
        <p:blipFill>
          <a:blip r:embed="rId3">
            <a:alphaModFix/>
          </a:blip>
          <a:stretch>
            <a:fillRect/>
          </a:stretch>
        </p:blipFill>
        <p:spPr>
          <a:xfrm>
            <a:off x="1968002" y="1580754"/>
            <a:ext cx="8256000" cy="4902870"/>
          </a:xfrm>
          <a:prstGeom prst="rect">
            <a:avLst/>
          </a:prstGeom>
          <a:noFill/>
          <a:ln>
            <a:noFill/>
          </a:ln>
        </p:spPr>
      </p:pic>
      <p:sp>
        <p:nvSpPr>
          <p:cNvPr id="303" name="Google Shape;303;g114c29839a7_1_123"/>
          <p:cNvSpPr txBox="1"/>
          <p:nvPr/>
        </p:nvSpPr>
        <p:spPr>
          <a:xfrm>
            <a:off x="602850" y="823500"/>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Sơ đồ mô hình phát triển lặp</a:t>
            </a:r>
            <a:endParaRPr sz="40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p:nvPr/>
        </p:nvSpPr>
        <p:spPr>
          <a:xfrm>
            <a:off x="3434605" y="3074338"/>
            <a:ext cx="89001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cap="small" dirty="0">
                <a:solidFill>
                  <a:srgbClr val="FFA15D"/>
                </a:solidFill>
                <a:latin typeface="Calibri"/>
                <a:ea typeface="Calibri"/>
                <a:cs typeface="Calibri"/>
                <a:sym typeface="Calibri"/>
              </a:rPr>
              <a:t>mô hình phát triển phần mềm</a:t>
            </a:r>
            <a:endParaRPr sz="5400" b="1" cap="small" dirty="0">
              <a:solidFill>
                <a:srgbClr val="FFA15D"/>
              </a:solidFill>
              <a:latin typeface="Calibri"/>
              <a:ea typeface="Calibri"/>
              <a:cs typeface="Calibri"/>
              <a:sym typeface="Calibri"/>
            </a:endParaRPr>
          </a:p>
        </p:txBody>
      </p:sp>
      <p:cxnSp>
        <p:nvCxnSpPr>
          <p:cNvPr id="129" name="Google Shape;129;p5"/>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130" name="Google Shape;130;p5"/>
          <p:cNvPicPr preferRelativeResize="0"/>
          <p:nvPr/>
        </p:nvPicPr>
        <p:blipFill rotWithShape="1">
          <a:blip r:embed="rId3">
            <a:alphaModFix/>
          </a:blip>
          <a:srcRect/>
          <a:stretch/>
        </p:blipFill>
        <p:spPr>
          <a:xfrm>
            <a:off x="1037870" y="1143000"/>
            <a:ext cx="2543530" cy="3781953"/>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14c29839a7_1_14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09" name="Google Shape;309;g114c29839a7_1_149"/>
          <p:cNvSpPr txBox="1"/>
          <p:nvPr/>
        </p:nvSpPr>
        <p:spPr>
          <a:xfrm>
            <a:off x="613350" y="1488100"/>
            <a:ext cx="10965300" cy="49608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20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Mỗi một Iteration là một quy trình tuần tự được chia nhỏ. Quá trình này sau đó được </a:t>
            </a:r>
            <a:r>
              <a:rPr lang="en-US" sz="3600" dirty="0" err="1">
                <a:solidFill>
                  <a:srgbClr val="222222"/>
                </a:solidFill>
                <a:latin typeface="Quattrocento Sans"/>
                <a:ea typeface="Quattrocento Sans"/>
                <a:cs typeface="Quattrocento Sans"/>
                <a:sym typeface="Quattrocento Sans"/>
              </a:rPr>
              <a:t>lặp</a:t>
            </a:r>
            <a:r>
              <a:rPr lang="en-US" sz="3600" dirty="0">
                <a:solidFill>
                  <a:srgbClr val="222222"/>
                </a:solidFill>
                <a:latin typeface="Quattrocento Sans"/>
                <a:ea typeface="Quattrocento Sans"/>
                <a:cs typeface="Quattrocento Sans"/>
                <a:sym typeface="Quattrocento Sans"/>
              </a:rPr>
              <a:t> lại, tạo </a:t>
            </a:r>
            <a:r>
              <a:rPr lang="en-US" sz="3600" dirty="0" err="1">
                <a:solidFill>
                  <a:srgbClr val="222222"/>
                </a:solidFill>
                <a:latin typeface="Quattrocento Sans"/>
                <a:ea typeface="Quattrocento Sans"/>
                <a:cs typeface="Quattrocento Sans"/>
                <a:sym typeface="Quattrocento Sans"/>
              </a:rPr>
              <a:t>ra</a:t>
            </a:r>
            <a:r>
              <a:rPr lang="en-US" sz="3600" dirty="0">
                <a:solidFill>
                  <a:srgbClr val="222222"/>
                </a:solidFill>
                <a:latin typeface="Quattrocento Sans"/>
                <a:ea typeface="Quattrocento Sans"/>
                <a:cs typeface="Quattrocento Sans"/>
                <a:sym typeface="Quattrocento Sans"/>
              </a:rPr>
              <a:t> một </a:t>
            </a:r>
            <a:r>
              <a:rPr lang="en-US" sz="3600" dirty="0" err="1">
                <a:solidFill>
                  <a:srgbClr val="222222"/>
                </a:solidFill>
                <a:latin typeface="Quattrocento Sans"/>
                <a:ea typeface="Quattrocento Sans"/>
                <a:cs typeface="Quattrocento Sans"/>
                <a:sym typeface="Quattrocento Sans"/>
              </a:rPr>
              <a:t>phiên</a:t>
            </a:r>
            <a:r>
              <a:rPr lang="en-US" sz="3600" dirty="0">
                <a:solidFill>
                  <a:srgbClr val="222222"/>
                </a:solidFill>
                <a:latin typeface="Quattrocento Sans"/>
                <a:ea typeface="Quattrocento Sans"/>
                <a:cs typeface="Quattrocento Sans"/>
                <a:sym typeface="Quattrocento Sans"/>
              </a:rPr>
              <a:t> bản mới của phần mềm vào cuối mỗi lần </a:t>
            </a:r>
            <a:r>
              <a:rPr lang="en-US" sz="3600" dirty="0" err="1">
                <a:solidFill>
                  <a:srgbClr val="222222"/>
                </a:solidFill>
                <a:latin typeface="Quattrocento Sans"/>
                <a:ea typeface="Quattrocento Sans"/>
                <a:cs typeface="Quattrocento Sans"/>
                <a:sym typeface="Quattrocento Sans"/>
              </a:rPr>
              <a:t>lặp</a:t>
            </a:r>
            <a:r>
              <a:rPr lang="en-US" sz="3600" dirty="0">
                <a:solidFill>
                  <a:srgbClr val="222222"/>
                </a:solidFill>
                <a:latin typeface="Quattrocento Sans"/>
                <a:ea typeface="Quattrocento Sans"/>
                <a:cs typeface="Quattrocento Sans"/>
                <a:sym typeface="Quattrocento Sans"/>
              </a:rPr>
              <a:t> của mô hình.</a:t>
            </a:r>
            <a:endParaRPr sz="3600" dirty="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dirty="0">
                <a:solidFill>
                  <a:srgbClr val="222222"/>
                </a:solidFill>
                <a:latin typeface="Quattrocento Sans"/>
                <a:ea typeface="Quattrocento Sans"/>
                <a:cs typeface="Quattrocento Sans"/>
                <a:sym typeface="Quattrocento Sans"/>
              </a:rPr>
              <a:t>Thay vì đợi toàn bộ đặc tả yêu cầu rồi phát triển phần mềm thì mô hình này có thể thực hiện từng </a:t>
            </a:r>
            <a:r>
              <a:rPr lang="en-US" sz="3600" dirty="0" err="1">
                <a:solidFill>
                  <a:srgbClr val="222222"/>
                </a:solidFill>
                <a:latin typeface="Quattrocento Sans"/>
                <a:ea typeface="Quattrocento Sans"/>
                <a:cs typeface="Quattrocento Sans"/>
                <a:sym typeface="Quattrocento Sans"/>
              </a:rPr>
              <a:t>Interation</a:t>
            </a:r>
            <a:r>
              <a:rPr lang="en-US" sz="3600" dirty="0">
                <a:solidFill>
                  <a:srgbClr val="222222"/>
                </a:solidFill>
                <a:latin typeface="Quattrocento Sans"/>
                <a:ea typeface="Quattrocento Sans"/>
                <a:cs typeface="Quattrocento Sans"/>
                <a:sym typeface="Quattrocento Sans"/>
              </a:rPr>
              <a:t> mỗi </a:t>
            </a:r>
            <a:r>
              <a:rPr lang="en-US" sz="3600" dirty="0" err="1">
                <a:solidFill>
                  <a:srgbClr val="222222"/>
                </a:solidFill>
                <a:latin typeface="Quattrocento Sans"/>
                <a:ea typeface="Quattrocento Sans"/>
                <a:cs typeface="Quattrocento Sans"/>
                <a:sym typeface="Quattrocento Sans"/>
              </a:rPr>
              <a:t>Interation</a:t>
            </a:r>
            <a:r>
              <a:rPr lang="en-US" sz="3600" dirty="0">
                <a:solidFill>
                  <a:srgbClr val="222222"/>
                </a:solidFill>
                <a:latin typeface="Quattrocento Sans"/>
                <a:ea typeface="Quattrocento Sans"/>
                <a:cs typeface="Quattrocento Sans"/>
                <a:sym typeface="Quattrocento Sans"/>
              </a:rPr>
              <a:t> có tất cả các giai đoạn của mô hình </a:t>
            </a:r>
            <a:r>
              <a:rPr lang="en-US" sz="3600" dirty="0" err="1">
                <a:solidFill>
                  <a:srgbClr val="222222"/>
                </a:solidFill>
                <a:latin typeface="Quattrocento Sans"/>
                <a:ea typeface="Quattrocento Sans"/>
                <a:cs typeface="Quattrocento Sans"/>
                <a:sym typeface="Quattrocento Sans"/>
              </a:rPr>
              <a:t>thác</a:t>
            </a:r>
            <a:r>
              <a:rPr lang="en-US" sz="3600" dirty="0">
                <a:solidFill>
                  <a:srgbClr val="222222"/>
                </a:solidFill>
                <a:latin typeface="Quattrocento Sans"/>
                <a:ea typeface="Quattrocento Sans"/>
                <a:cs typeface="Quattrocento Sans"/>
                <a:sym typeface="Quattrocento Sans"/>
              </a:rPr>
              <a:t> nước.</a:t>
            </a:r>
            <a:endParaRPr sz="3600" dirty="0">
              <a:solidFill>
                <a:srgbClr val="1B1B1B"/>
              </a:solidFill>
              <a:latin typeface="Quattrocento Sans"/>
              <a:ea typeface="Quattrocento Sans"/>
              <a:cs typeface="Quattrocento Sans"/>
              <a:sym typeface="Quattrocento Sans"/>
            </a:endParaRPr>
          </a:p>
        </p:txBody>
      </p:sp>
      <p:sp>
        <p:nvSpPr>
          <p:cNvPr id="310" name="Google Shape;310;g114c29839a7_1_149"/>
          <p:cNvSpPr txBox="1"/>
          <p:nvPr/>
        </p:nvSpPr>
        <p:spPr>
          <a:xfrm>
            <a:off x="672950" y="762138"/>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9">
                                            <p:txEl>
                                              <p:pRg st="0" end="0"/>
                                            </p:txEl>
                                          </p:spTgt>
                                        </p:tgtEl>
                                        <p:attrNameLst>
                                          <p:attrName>style.visibility</p:attrName>
                                        </p:attrNameLst>
                                      </p:cBhvr>
                                      <p:to>
                                        <p:strVal val="visible"/>
                                      </p:to>
                                    </p:set>
                                    <p:anim calcmode="lin" valueType="num">
                                      <p:cBhvr additive="base">
                                        <p:cTn id="7" dur="1000"/>
                                        <p:tgtEl>
                                          <p:spTgt spid="30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09">
                                            <p:txEl>
                                              <p:pRg st="1" end="1"/>
                                            </p:txEl>
                                          </p:spTgt>
                                        </p:tgtEl>
                                        <p:attrNameLst>
                                          <p:attrName>style.visibility</p:attrName>
                                        </p:attrNameLst>
                                      </p:cBhvr>
                                      <p:to>
                                        <p:strVal val="visible"/>
                                      </p:to>
                                    </p:set>
                                    <p:anim calcmode="lin" valueType="num">
                                      <p:cBhvr additive="base">
                                        <p:cTn id="12" dur="1000"/>
                                        <p:tgtEl>
                                          <p:spTgt spid="30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14c29839a7_1_1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16" name="Google Shape;316;g114c29839a7_1_131"/>
          <p:cNvSpPr txBox="1"/>
          <p:nvPr/>
        </p:nvSpPr>
        <p:spPr>
          <a:xfrm>
            <a:off x="561275" y="1524850"/>
            <a:ext cx="10965300" cy="4845900"/>
          </a:xfrm>
          <a:prstGeom prst="rect">
            <a:avLst/>
          </a:prstGeom>
          <a:noFill/>
          <a:ln>
            <a:noFill/>
          </a:ln>
        </p:spPr>
        <p:txBody>
          <a:bodyPr spcFirstLastPara="1" wrap="square" lIns="91425" tIns="45700" rIns="91425" bIns="45700" anchor="t" anchorCtr="0">
            <a:normAutofit/>
          </a:bodyPr>
          <a:lstStyle/>
          <a:p>
            <a:pPr marL="742950" lvl="1" indent="-349250" algn="l" rtl="0">
              <a:lnSpc>
                <a:spcPct val="115000"/>
              </a:lnSpc>
              <a:spcBef>
                <a:spcPts val="70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Yêu cầu chính phải được xác định; tuy nhiên, một số chức năng hoặc yêu cầu cải tiến có thể phát triển theo thời gian.</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Một công nghệ mới đang được sử dụng và đang được học tập bởi nhóm phát triển trong khi làm việc trong dự án.</a:t>
            </a:r>
            <a:endParaRPr sz="3400">
              <a:solidFill>
                <a:srgbClr val="333333"/>
              </a:solidFill>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Phù hợp cho các dự án lớn và nhiệm vụ quan trọng.</a:t>
            </a:r>
            <a:endParaRPr sz="3400">
              <a:solidFill>
                <a:srgbClr val="333333"/>
              </a:solidFill>
              <a:highlight>
                <a:schemeClr val="lt1"/>
              </a:highlight>
              <a:latin typeface="Quattrocento Sans"/>
              <a:ea typeface="Quattrocento Sans"/>
              <a:cs typeface="Quattrocento Sans"/>
              <a:sym typeface="Quattrocento Sans"/>
            </a:endParaRPr>
          </a:p>
        </p:txBody>
      </p:sp>
      <p:sp>
        <p:nvSpPr>
          <p:cNvPr id="317" name="Google Shape;317;g114c29839a7_1_131"/>
          <p:cNvSpPr txBox="1"/>
          <p:nvPr/>
        </p:nvSpPr>
        <p:spPr>
          <a:xfrm>
            <a:off x="561275" y="76213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 calcmode="lin" valueType="num">
                                      <p:cBhvr additive="base">
                                        <p:cTn id="7" dur="1000"/>
                                        <p:tgtEl>
                                          <p:spTgt spid="31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 calcmode="lin" valueType="num">
                                      <p:cBhvr additive="base">
                                        <p:cTn id="12" dur="1000"/>
                                        <p:tgtEl>
                                          <p:spTgt spid="31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 calcmode="lin" valueType="num">
                                      <p:cBhvr additive="base">
                                        <p:cTn id="17" dur="1000"/>
                                        <p:tgtEl>
                                          <p:spTgt spid="31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14c29839a7_1_1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23" name="Google Shape;323;g114c29839a7_1_137"/>
          <p:cNvSpPr txBox="1"/>
          <p:nvPr/>
        </p:nvSpPr>
        <p:spPr>
          <a:xfrm>
            <a:off x="613350" y="1433000"/>
            <a:ext cx="10869300" cy="5173800"/>
          </a:xfrm>
          <a:prstGeom prst="rect">
            <a:avLst/>
          </a:prstGeom>
          <a:noFill/>
          <a:ln>
            <a:noFill/>
          </a:ln>
        </p:spPr>
        <p:txBody>
          <a:bodyPr spcFirstLastPara="1" wrap="square" lIns="91425" tIns="45700" rIns="91425" bIns="45700" anchor="t" anchorCtr="0">
            <a:noAutofit/>
          </a:bodyPr>
          <a:lstStyle/>
          <a:p>
            <a:pPr marL="742950" lvl="1" indent="-336550" algn="l" rtl="0">
              <a:lnSpc>
                <a:spcPct val="115000"/>
              </a:lnSpc>
              <a:spcBef>
                <a:spcPts val="70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Xây dựng và hoàn thiện các bước sản phẩm </a:t>
            </a:r>
            <a:r>
              <a:rPr lang="en-US" sz="3200" dirty="0" err="1">
                <a:solidFill>
                  <a:srgbClr val="333333"/>
                </a:solidFill>
                <a:latin typeface="Quattrocento Sans"/>
                <a:ea typeface="Quattrocento Sans"/>
                <a:cs typeface="Quattrocento Sans"/>
                <a:sym typeface="Quattrocento Sans"/>
              </a:rPr>
              <a:t>theo</a:t>
            </a:r>
            <a:r>
              <a:rPr lang="en-US" sz="3200" dirty="0">
                <a:solidFill>
                  <a:srgbClr val="333333"/>
                </a:solidFill>
                <a:latin typeface="Quattrocento Sans"/>
                <a:ea typeface="Quattrocento Sans"/>
                <a:cs typeface="Quattrocento Sans"/>
                <a:sym typeface="Quattrocento Sans"/>
              </a:rPr>
              <a:t> từng giai đoạn </a:t>
            </a:r>
            <a:r>
              <a:rPr lang="en-US" sz="3200" dirty="0" err="1">
                <a:solidFill>
                  <a:srgbClr val="333333"/>
                </a:solidFill>
                <a:latin typeface="Quattrocento Sans"/>
                <a:ea typeface="Quattrocento Sans"/>
                <a:cs typeface="Quattrocento Sans"/>
                <a:sym typeface="Quattrocento Sans"/>
              </a:rPr>
              <a:t>lặp</a:t>
            </a:r>
            <a:r>
              <a:rPr lang="en-US" sz="3200" dirty="0">
                <a:solidFill>
                  <a:srgbClr val="333333"/>
                </a:solidFill>
                <a:latin typeface="Quattrocento Sans"/>
                <a:ea typeface="Quattrocento Sans"/>
                <a:cs typeface="Quattrocento Sans"/>
                <a:sym typeface="Quattrocento Sans"/>
              </a:rPr>
              <a:t>.</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Thời gian làm tài liệu sẽ ít hơn so với thời gian thiết kế.</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Một số chức năng làm việc có thể được phát triển nhanh </a:t>
            </a:r>
            <a:r>
              <a:rPr lang="en-US" sz="3200" dirty="0" err="1">
                <a:solidFill>
                  <a:srgbClr val="333333"/>
                </a:solidFill>
                <a:latin typeface="Quattrocento Sans"/>
                <a:ea typeface="Quattrocento Sans"/>
                <a:cs typeface="Quattrocento Sans"/>
                <a:sym typeface="Quattrocento Sans"/>
              </a:rPr>
              <a:t>chóng</a:t>
            </a:r>
            <a:r>
              <a:rPr lang="en-US" sz="3200" dirty="0">
                <a:solidFill>
                  <a:srgbClr val="333333"/>
                </a:solidFill>
                <a:latin typeface="Quattrocento Sans"/>
                <a:ea typeface="Quattrocento Sans"/>
                <a:cs typeface="Quattrocento Sans"/>
                <a:sym typeface="Quattrocento Sans"/>
              </a:rPr>
              <a:t> và sớm trong </a:t>
            </a:r>
            <a:r>
              <a:rPr lang="en-US" sz="3200" dirty="0" err="1">
                <a:solidFill>
                  <a:srgbClr val="333333"/>
                </a:solidFill>
                <a:latin typeface="Quattrocento Sans"/>
                <a:ea typeface="Quattrocento Sans"/>
                <a:cs typeface="Quattrocento Sans"/>
                <a:sym typeface="Quattrocento Sans"/>
              </a:rPr>
              <a:t>vòng</a:t>
            </a:r>
            <a:r>
              <a:rPr lang="en-US" sz="3200" dirty="0">
                <a:solidFill>
                  <a:srgbClr val="333333"/>
                </a:solidFill>
                <a:latin typeface="Quattrocento Sans"/>
                <a:ea typeface="Quattrocento Sans"/>
                <a:cs typeface="Quattrocento Sans"/>
                <a:sym typeface="Quattrocento Sans"/>
              </a:rPr>
              <a:t> đời.</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Ít tốn </a:t>
            </a:r>
            <a:r>
              <a:rPr lang="en-US" sz="3200" dirty="0" err="1">
                <a:solidFill>
                  <a:srgbClr val="333333"/>
                </a:solidFill>
                <a:latin typeface="Quattrocento Sans"/>
                <a:ea typeface="Quattrocento Sans"/>
                <a:cs typeface="Quattrocento Sans"/>
                <a:sym typeface="Quattrocento Sans"/>
              </a:rPr>
              <a:t>kém</a:t>
            </a:r>
            <a:r>
              <a:rPr lang="en-US" sz="3200" dirty="0">
                <a:solidFill>
                  <a:srgbClr val="333333"/>
                </a:solidFill>
                <a:latin typeface="Quattrocento Sans"/>
                <a:ea typeface="Quattrocento Sans"/>
                <a:cs typeface="Quattrocento Sans"/>
                <a:sym typeface="Quattrocento Sans"/>
              </a:rPr>
              <a:t> hơn khi thay đổi </a:t>
            </a:r>
            <a:r>
              <a:rPr lang="en-US" sz="3200" dirty="0" err="1">
                <a:solidFill>
                  <a:srgbClr val="333333"/>
                </a:solidFill>
                <a:latin typeface="Quattrocento Sans"/>
                <a:ea typeface="Quattrocento Sans"/>
                <a:cs typeface="Quattrocento Sans"/>
                <a:sym typeface="Quattrocento Sans"/>
              </a:rPr>
              <a:t>phạm</a:t>
            </a:r>
            <a:r>
              <a:rPr lang="en-US" sz="3200" dirty="0">
                <a:solidFill>
                  <a:srgbClr val="333333"/>
                </a:solidFill>
                <a:latin typeface="Quattrocento Sans"/>
                <a:ea typeface="Quattrocento Sans"/>
                <a:cs typeface="Quattrocento Sans"/>
                <a:sym typeface="Quattrocento Sans"/>
              </a:rPr>
              <a:t> vi, yêu cầu.</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Dễ quản lý </a:t>
            </a:r>
            <a:r>
              <a:rPr lang="en-US" sz="3200" dirty="0" err="1">
                <a:solidFill>
                  <a:srgbClr val="333333"/>
                </a:solidFill>
                <a:latin typeface="Quattrocento Sans"/>
                <a:ea typeface="Quattrocento Sans"/>
                <a:cs typeface="Quattrocento Sans"/>
                <a:sym typeface="Quattrocento Sans"/>
              </a:rPr>
              <a:t>rủi</a:t>
            </a:r>
            <a:r>
              <a:rPr lang="en-US" sz="3200" dirty="0">
                <a:solidFill>
                  <a:srgbClr val="333333"/>
                </a:solidFill>
                <a:latin typeface="Quattrocento Sans"/>
                <a:ea typeface="Quattrocento Sans"/>
                <a:cs typeface="Quattrocento Sans"/>
                <a:sym typeface="Quattrocento Sans"/>
              </a:rPr>
              <a:t> ro.</a:t>
            </a:r>
            <a:endParaRPr sz="3200" dirty="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200" dirty="0">
                <a:solidFill>
                  <a:srgbClr val="333333"/>
                </a:solidFill>
                <a:latin typeface="Quattrocento Sans"/>
                <a:ea typeface="Quattrocento Sans"/>
                <a:cs typeface="Quattrocento Sans"/>
                <a:sym typeface="Quattrocento Sans"/>
              </a:rPr>
              <a:t>Trong suốt </a:t>
            </a:r>
            <a:r>
              <a:rPr lang="en-US" sz="3200" dirty="0" err="1">
                <a:solidFill>
                  <a:srgbClr val="333333"/>
                </a:solidFill>
                <a:latin typeface="Quattrocento Sans"/>
                <a:ea typeface="Quattrocento Sans"/>
                <a:cs typeface="Quattrocento Sans"/>
                <a:sym typeface="Quattrocento Sans"/>
              </a:rPr>
              <a:t>vòng</a:t>
            </a:r>
            <a:r>
              <a:rPr lang="en-US" sz="3200" dirty="0">
                <a:solidFill>
                  <a:srgbClr val="333333"/>
                </a:solidFill>
                <a:latin typeface="Quattrocento Sans"/>
                <a:ea typeface="Quattrocento Sans"/>
                <a:cs typeface="Quattrocento Sans"/>
                <a:sym typeface="Quattrocento Sans"/>
              </a:rPr>
              <a:t> đời, phần mềm được sản xuất sớm để tạo điều kiện </a:t>
            </a:r>
            <a:r>
              <a:rPr lang="en-US" sz="3200" dirty="0" err="1">
                <a:solidFill>
                  <a:srgbClr val="333333"/>
                </a:solidFill>
                <a:latin typeface="Quattrocento Sans"/>
                <a:ea typeface="Quattrocento Sans"/>
                <a:cs typeface="Quattrocento Sans"/>
                <a:sym typeface="Quattrocento Sans"/>
              </a:rPr>
              <a:t>cho</a:t>
            </a:r>
            <a:r>
              <a:rPr lang="en-US" sz="3200" dirty="0">
                <a:solidFill>
                  <a:srgbClr val="333333"/>
                </a:solidFill>
                <a:latin typeface="Quattrocento Sans"/>
                <a:ea typeface="Quattrocento Sans"/>
                <a:cs typeface="Quattrocento Sans"/>
                <a:sym typeface="Quattrocento Sans"/>
              </a:rPr>
              <a:t> khách hàng đánh giá và phản hồi.</a:t>
            </a:r>
            <a:endParaRPr sz="3200" dirty="0">
              <a:solidFill>
                <a:srgbClr val="333333"/>
              </a:solidFill>
              <a:latin typeface="Quattrocento Sans"/>
              <a:ea typeface="Quattrocento Sans"/>
              <a:cs typeface="Quattrocento Sans"/>
              <a:sym typeface="Quattrocento Sans"/>
            </a:endParaRPr>
          </a:p>
        </p:txBody>
      </p:sp>
      <p:sp>
        <p:nvSpPr>
          <p:cNvPr id="324" name="Google Shape;324;g114c29839a7_1_137"/>
          <p:cNvSpPr txBox="1"/>
          <p:nvPr/>
        </p:nvSpPr>
        <p:spPr>
          <a:xfrm>
            <a:off x="613350" y="762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anim calcmode="lin" valueType="num">
                                      <p:cBhvr additive="base">
                                        <p:cTn id="7" dur="1000"/>
                                        <p:tgtEl>
                                          <p:spTgt spid="3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23">
                                            <p:txEl>
                                              <p:pRg st="1" end="1"/>
                                            </p:txEl>
                                          </p:spTgt>
                                        </p:tgtEl>
                                        <p:attrNameLst>
                                          <p:attrName>style.visibility</p:attrName>
                                        </p:attrNameLst>
                                      </p:cBhvr>
                                      <p:to>
                                        <p:strVal val="visible"/>
                                      </p:to>
                                    </p:set>
                                    <p:anim calcmode="lin" valueType="num">
                                      <p:cBhvr additive="base">
                                        <p:cTn id="12" dur="1000"/>
                                        <p:tgtEl>
                                          <p:spTgt spid="3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3">
                                            <p:txEl>
                                              <p:pRg st="2" end="2"/>
                                            </p:txEl>
                                          </p:spTgt>
                                        </p:tgtEl>
                                        <p:attrNameLst>
                                          <p:attrName>style.visibility</p:attrName>
                                        </p:attrNameLst>
                                      </p:cBhvr>
                                      <p:to>
                                        <p:strVal val="visible"/>
                                      </p:to>
                                    </p:set>
                                    <p:anim calcmode="lin" valueType="num">
                                      <p:cBhvr additive="base">
                                        <p:cTn id="17" dur="1000"/>
                                        <p:tgtEl>
                                          <p:spTgt spid="32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23">
                                            <p:txEl>
                                              <p:pRg st="3" end="3"/>
                                            </p:txEl>
                                          </p:spTgt>
                                        </p:tgtEl>
                                        <p:attrNameLst>
                                          <p:attrName>style.visibility</p:attrName>
                                        </p:attrNameLst>
                                      </p:cBhvr>
                                      <p:to>
                                        <p:strVal val="visible"/>
                                      </p:to>
                                    </p:set>
                                    <p:anim calcmode="lin" valueType="num">
                                      <p:cBhvr additive="base">
                                        <p:cTn id="22" dur="1000"/>
                                        <p:tgtEl>
                                          <p:spTgt spid="32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23">
                                            <p:txEl>
                                              <p:pRg st="4" end="4"/>
                                            </p:txEl>
                                          </p:spTgt>
                                        </p:tgtEl>
                                        <p:attrNameLst>
                                          <p:attrName>style.visibility</p:attrName>
                                        </p:attrNameLst>
                                      </p:cBhvr>
                                      <p:to>
                                        <p:strVal val="visible"/>
                                      </p:to>
                                    </p:set>
                                    <p:anim calcmode="lin" valueType="num">
                                      <p:cBhvr additive="base">
                                        <p:cTn id="27" dur="1000"/>
                                        <p:tgtEl>
                                          <p:spTgt spid="323">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23">
                                            <p:txEl>
                                              <p:pRg st="5" end="5"/>
                                            </p:txEl>
                                          </p:spTgt>
                                        </p:tgtEl>
                                        <p:attrNameLst>
                                          <p:attrName>style.visibility</p:attrName>
                                        </p:attrNameLst>
                                      </p:cBhvr>
                                      <p:to>
                                        <p:strVal val="visible"/>
                                      </p:to>
                                    </p:set>
                                    <p:anim calcmode="lin" valueType="num">
                                      <p:cBhvr additive="base">
                                        <p:cTn id="32" dur="1000"/>
                                        <p:tgtEl>
                                          <p:spTgt spid="323">
                                            <p:txEl>
                                              <p:pRg st="5" end="5"/>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14c29839a7_1_14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30" name="Google Shape;330;g114c29839a7_1_143"/>
          <p:cNvSpPr txBox="1"/>
          <p:nvPr/>
        </p:nvSpPr>
        <p:spPr>
          <a:xfrm>
            <a:off x="613350" y="1632125"/>
            <a:ext cx="10965300" cy="42675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tài nguyên nhiều.</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Các vấn đề về thiết kế hoặc kiến trúc hệ thống có thể phát sinh bất cứ lúc nào.</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Yêu cầu quản lý phức tạp hơn.</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Tiến độ của dự án phụ thuộc nhiều vào giai đoạn phân tích rủi ro.</a:t>
            </a:r>
            <a:endParaRPr sz="3600">
              <a:solidFill>
                <a:srgbClr val="333333"/>
              </a:solidFill>
              <a:latin typeface="Quattrocento Sans"/>
              <a:ea typeface="Quattrocento Sans"/>
              <a:cs typeface="Quattrocento Sans"/>
              <a:sym typeface="Quattrocento Sans"/>
            </a:endParaRPr>
          </a:p>
        </p:txBody>
      </p:sp>
      <p:sp>
        <p:nvSpPr>
          <p:cNvPr id="331" name="Google Shape;331;g114c29839a7_1_143"/>
          <p:cNvSpPr txBox="1"/>
          <p:nvPr/>
        </p:nvSpPr>
        <p:spPr>
          <a:xfrm>
            <a:off x="61710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của mô hình phát triển lặp</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anim calcmode="lin" valueType="num">
                                      <p:cBhvr additive="base">
                                        <p:cTn id="7" dur="1000"/>
                                        <p:tgtEl>
                                          <p:spTgt spid="33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0">
                                            <p:txEl>
                                              <p:pRg st="1" end="1"/>
                                            </p:txEl>
                                          </p:spTgt>
                                        </p:tgtEl>
                                        <p:attrNameLst>
                                          <p:attrName>style.visibility</p:attrName>
                                        </p:attrNameLst>
                                      </p:cBhvr>
                                      <p:to>
                                        <p:strVal val="visible"/>
                                      </p:to>
                                    </p:set>
                                    <p:anim calcmode="lin" valueType="num">
                                      <p:cBhvr additive="base">
                                        <p:cTn id="12" dur="1000"/>
                                        <p:tgtEl>
                                          <p:spTgt spid="33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30">
                                            <p:txEl>
                                              <p:pRg st="2" end="2"/>
                                            </p:txEl>
                                          </p:spTgt>
                                        </p:tgtEl>
                                        <p:attrNameLst>
                                          <p:attrName>style.visibility</p:attrName>
                                        </p:attrNameLst>
                                      </p:cBhvr>
                                      <p:to>
                                        <p:strVal val="visible"/>
                                      </p:to>
                                    </p:set>
                                    <p:anim calcmode="lin" valueType="num">
                                      <p:cBhvr additive="base">
                                        <p:cTn id="17" dur="1000"/>
                                        <p:tgtEl>
                                          <p:spTgt spid="33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330">
                                            <p:txEl>
                                              <p:pRg st="3" end="3"/>
                                            </p:txEl>
                                          </p:spTgt>
                                        </p:tgtEl>
                                        <p:attrNameLst>
                                          <p:attrName>style.visibility</p:attrName>
                                        </p:attrNameLst>
                                      </p:cBhvr>
                                      <p:to>
                                        <p:strVal val="visible"/>
                                      </p:to>
                                    </p:set>
                                    <p:anim calcmode="lin" valueType="num">
                                      <p:cBhvr additive="base">
                                        <p:cTn id="22" dur="1000"/>
                                        <p:tgtEl>
                                          <p:spTgt spid="33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4ebc8dc41_0_82"/>
          <p:cNvSpPr/>
          <p:nvPr/>
        </p:nvSpPr>
        <p:spPr>
          <a:xfrm>
            <a:off x="2056100" y="3051050"/>
            <a:ext cx="8900100" cy="83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gia tăng</a:t>
            </a:r>
            <a:endParaRPr sz="5400" b="1" cap="small">
              <a:solidFill>
                <a:srgbClr val="FFA15D"/>
              </a:solidFill>
              <a:latin typeface="Calibri"/>
              <a:ea typeface="Calibri"/>
              <a:cs typeface="Calibri"/>
              <a:sym typeface="Calibri"/>
            </a:endParaRPr>
          </a:p>
        </p:txBody>
      </p:sp>
      <p:cxnSp>
        <p:nvCxnSpPr>
          <p:cNvPr id="337" name="Google Shape;337;g114ebc8dc41_0_82"/>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4c29839a7_1_1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gia </a:t>
            </a:r>
            <a:r>
              <a:rPr lang="en-US" dirty="0" err="1"/>
              <a:t>tăng</a:t>
            </a:r>
            <a:endParaRPr dirty="0"/>
          </a:p>
        </p:txBody>
      </p:sp>
      <p:sp>
        <p:nvSpPr>
          <p:cNvPr id="343" name="Google Shape;343;g114c29839a7_1_156"/>
          <p:cNvSpPr txBox="1"/>
          <p:nvPr/>
        </p:nvSpPr>
        <p:spPr>
          <a:xfrm>
            <a:off x="613350" y="1511150"/>
            <a:ext cx="10965300" cy="48459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Mô hình với đặc tả yêu cầu được chia thành nhiều phần, chu kỳ được chia thành các module nhỏ, dễ quản lý và </a:t>
            </a:r>
            <a:r>
              <a:rPr lang="en-US" sz="3600" dirty="0">
                <a:solidFill>
                  <a:srgbClr val="333333"/>
                </a:solidFill>
                <a:latin typeface="Quattrocento Sans"/>
                <a:ea typeface="Quattrocento Sans"/>
                <a:cs typeface="Quattrocento Sans"/>
                <a:sym typeface="Quattrocento Sans"/>
              </a:rPr>
              <a:t>mỗi module sẽ đi qua các yêu cầu về thiết kế, thực hiện, … như 1 </a:t>
            </a:r>
            <a:r>
              <a:rPr lang="en-US" sz="3600" dirty="0" err="1">
                <a:solidFill>
                  <a:srgbClr val="333333"/>
                </a:solidFill>
                <a:latin typeface="Quattrocento Sans"/>
                <a:ea typeface="Quattrocento Sans"/>
                <a:cs typeface="Quattrocento Sans"/>
                <a:sym typeface="Quattrocento Sans"/>
              </a:rPr>
              <a:t>vòng</a:t>
            </a:r>
            <a:r>
              <a:rPr lang="en-US" sz="3600" dirty="0">
                <a:solidFill>
                  <a:srgbClr val="333333"/>
                </a:solidFill>
                <a:latin typeface="Quattrocento Sans"/>
                <a:ea typeface="Quattrocento Sans"/>
                <a:cs typeface="Quattrocento Sans"/>
                <a:sym typeface="Quattrocento Sans"/>
              </a:rPr>
              <a:t> đời phát triển thông thường.</a:t>
            </a:r>
            <a:endParaRPr sz="3600" dirty="0">
              <a:solidFill>
                <a:srgbClr val="333333"/>
              </a:solidFill>
              <a:latin typeface="Quattrocento Sans"/>
              <a:ea typeface="Quattrocento Sans"/>
              <a:cs typeface="Quattrocento Sans"/>
              <a:sym typeface="Quattrocento Sans"/>
            </a:endParaRPr>
          </a:p>
        </p:txBody>
      </p:sp>
      <p:sp>
        <p:nvSpPr>
          <p:cNvPr id="344" name="Google Shape;344;g114c29839a7_1_156"/>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14ebc8dc41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50" name="Google Shape;350;g114ebc8dc41_0_24"/>
          <p:cNvSpPr txBox="1"/>
          <p:nvPr/>
        </p:nvSpPr>
        <p:spPr>
          <a:xfrm>
            <a:off x="602850" y="860700"/>
            <a:ext cx="9729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Sơ đồ mô hình phát gia tăng</a:t>
            </a:r>
            <a:endParaRPr sz="4000">
              <a:latin typeface="Quattrocento Sans"/>
              <a:ea typeface="Quattrocento Sans"/>
              <a:cs typeface="Quattrocento Sans"/>
              <a:sym typeface="Quattrocento Sans"/>
            </a:endParaRPr>
          </a:p>
        </p:txBody>
      </p:sp>
      <p:pic>
        <p:nvPicPr>
          <p:cNvPr id="351" name="Google Shape;351;g114ebc8dc41_0_24"/>
          <p:cNvPicPr preferRelativeResize="0"/>
          <p:nvPr/>
        </p:nvPicPr>
        <p:blipFill>
          <a:blip r:embed="rId3">
            <a:alphaModFix/>
          </a:blip>
          <a:stretch>
            <a:fillRect/>
          </a:stretch>
        </p:blipFill>
        <p:spPr>
          <a:xfrm>
            <a:off x="1377175" y="1661100"/>
            <a:ext cx="8908151" cy="4980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114ebc8dc41_0_3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lặp</a:t>
            </a:r>
            <a:endParaRPr/>
          </a:p>
        </p:txBody>
      </p:sp>
      <p:sp>
        <p:nvSpPr>
          <p:cNvPr id="357" name="Google Shape;357;g114ebc8dc41_0_32"/>
          <p:cNvSpPr txBox="1"/>
          <p:nvPr/>
        </p:nvSpPr>
        <p:spPr>
          <a:xfrm>
            <a:off x="557525" y="1543500"/>
            <a:ext cx="11024700" cy="39279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1200"/>
              </a:spcBef>
              <a:spcAft>
                <a:spcPts val="0"/>
              </a:spcAft>
              <a:buClr>
                <a:srgbClr val="FF5A33"/>
              </a:buClr>
              <a:buSzPts val="3600"/>
              <a:buFont typeface="Quattrocento Sans"/>
              <a:buChar char="❖"/>
            </a:pPr>
            <a:r>
              <a:rPr lang="en-US" sz="3600">
                <a:solidFill>
                  <a:srgbClr val="222222"/>
                </a:solidFill>
                <a:latin typeface="Quattrocento Sans"/>
                <a:ea typeface="Quattrocento Sans"/>
                <a:cs typeface="Quattrocento Sans"/>
                <a:sym typeface="Quattrocento Sans"/>
              </a:rPr>
              <a:t>Đặc tả yêu cầu được chia thành nhiều phần.</a:t>
            </a:r>
            <a:endParaRPr sz="360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222222"/>
                </a:solidFill>
                <a:latin typeface="Quattrocento Sans"/>
                <a:ea typeface="Quattrocento Sans"/>
                <a:cs typeface="Quattrocento Sans"/>
                <a:sym typeface="Quattrocento Sans"/>
              </a:rPr>
              <a:t>Chu kỳ được chia thành các module nhỏ, dễ quản lý.</a:t>
            </a:r>
            <a:endParaRPr sz="3600">
              <a:solidFill>
                <a:srgbClr val="222222"/>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222222"/>
                </a:solidFill>
                <a:latin typeface="Quattrocento Sans"/>
                <a:ea typeface="Quattrocento Sans"/>
                <a:cs typeface="Quattrocento Sans"/>
                <a:sym typeface="Quattrocento Sans"/>
              </a:rPr>
              <a:t>Mỗi module sẽ đi qua các yêu cầu về thiết kế, thực hiện, … như 1 vòng đời phát triển thông thường.</a:t>
            </a:r>
            <a:endParaRPr sz="3600">
              <a:solidFill>
                <a:srgbClr val="222222"/>
              </a:solidFill>
              <a:latin typeface="Quattrocento Sans"/>
              <a:ea typeface="Quattrocento Sans"/>
              <a:cs typeface="Quattrocento Sans"/>
              <a:sym typeface="Quattrocento Sans"/>
            </a:endParaRPr>
          </a:p>
        </p:txBody>
      </p:sp>
      <p:sp>
        <p:nvSpPr>
          <p:cNvPr id="358" name="Google Shape;358;g114ebc8dc41_0_32"/>
          <p:cNvSpPr txBox="1"/>
          <p:nvPr/>
        </p:nvSpPr>
        <p:spPr>
          <a:xfrm>
            <a:off x="617100" y="831713"/>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7">
                                            <p:txEl>
                                              <p:pRg st="0" end="0"/>
                                            </p:txEl>
                                          </p:spTgt>
                                        </p:tgtEl>
                                        <p:attrNameLst>
                                          <p:attrName>style.visibility</p:attrName>
                                        </p:attrNameLst>
                                      </p:cBhvr>
                                      <p:to>
                                        <p:strVal val="visible"/>
                                      </p:to>
                                    </p:set>
                                    <p:anim calcmode="lin" valueType="num">
                                      <p:cBhvr additive="base">
                                        <p:cTn id="7" dur="1000"/>
                                        <p:tgtEl>
                                          <p:spTgt spid="3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57">
                                            <p:txEl>
                                              <p:pRg st="1" end="1"/>
                                            </p:txEl>
                                          </p:spTgt>
                                        </p:tgtEl>
                                        <p:attrNameLst>
                                          <p:attrName>style.visibility</p:attrName>
                                        </p:attrNameLst>
                                      </p:cBhvr>
                                      <p:to>
                                        <p:strVal val="visible"/>
                                      </p:to>
                                    </p:set>
                                    <p:anim calcmode="lin" valueType="num">
                                      <p:cBhvr additive="base">
                                        <p:cTn id="12" dur="1000"/>
                                        <p:tgtEl>
                                          <p:spTgt spid="3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57">
                                            <p:txEl>
                                              <p:pRg st="2" end="2"/>
                                            </p:txEl>
                                          </p:spTgt>
                                        </p:tgtEl>
                                        <p:attrNameLst>
                                          <p:attrName>style.visibility</p:attrName>
                                        </p:attrNameLst>
                                      </p:cBhvr>
                                      <p:to>
                                        <p:strVal val="visible"/>
                                      </p:to>
                                    </p:set>
                                    <p:anim calcmode="lin" valueType="num">
                                      <p:cBhvr additive="base">
                                        <p:cTn id="17" dur="1000"/>
                                        <p:tgtEl>
                                          <p:spTgt spid="35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14ebc8dc41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64" name="Google Shape;364;g114ebc8dc41_0_0"/>
          <p:cNvSpPr txBox="1"/>
          <p:nvPr/>
        </p:nvSpPr>
        <p:spPr>
          <a:xfrm>
            <a:off x="617100" y="1597350"/>
            <a:ext cx="10965300" cy="4845900"/>
          </a:xfrm>
          <a:prstGeom prst="rect">
            <a:avLst/>
          </a:prstGeom>
          <a:noFill/>
          <a:ln>
            <a:noFill/>
          </a:ln>
        </p:spPr>
        <p:txBody>
          <a:bodyPr spcFirstLastPara="1" wrap="square" lIns="91425" tIns="45700" rIns="91425" bIns="45700" anchor="t" anchorCtr="0">
            <a:normAutofit/>
          </a:bodyPr>
          <a:lstStyle/>
          <a:p>
            <a:pPr marL="742950" lvl="1" indent="-374650" algn="l" rtl="0">
              <a:lnSpc>
                <a:spcPct val="115000"/>
              </a:lnSpc>
              <a:spcBef>
                <a:spcPts val="70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Áp dụng </a:t>
            </a:r>
            <a:r>
              <a:rPr lang="en-US" sz="3800" dirty="0" err="1">
                <a:solidFill>
                  <a:srgbClr val="333333"/>
                </a:solidFill>
                <a:latin typeface="Quattrocento Sans"/>
                <a:ea typeface="Quattrocento Sans"/>
                <a:cs typeface="Quattrocento Sans"/>
                <a:sym typeface="Quattrocento Sans"/>
              </a:rPr>
              <a:t>cho</a:t>
            </a:r>
            <a:r>
              <a:rPr lang="en-US" sz="3800" dirty="0">
                <a:solidFill>
                  <a:srgbClr val="333333"/>
                </a:solidFill>
                <a:latin typeface="Quattrocento Sans"/>
                <a:ea typeface="Quattrocento Sans"/>
                <a:cs typeface="Quattrocento Sans"/>
                <a:sym typeface="Quattrocento Sans"/>
              </a:rPr>
              <a:t> những dự án có yêu cầu đã được mô tả, định nghĩa và hiểu một cách rõ </a:t>
            </a:r>
            <a:r>
              <a:rPr lang="en-US" sz="3800" dirty="0" err="1">
                <a:solidFill>
                  <a:srgbClr val="333333"/>
                </a:solidFill>
                <a:latin typeface="Quattrocento Sans"/>
                <a:ea typeface="Quattrocento Sans"/>
                <a:cs typeface="Quattrocento Sans"/>
                <a:sym typeface="Quattrocento Sans"/>
              </a:rPr>
              <a:t>ràng</a:t>
            </a:r>
            <a:r>
              <a:rPr lang="en-US" sz="3800" dirty="0">
                <a:solidFill>
                  <a:srgbClr val="333333"/>
                </a:solidFill>
                <a:latin typeface="Quattrocento Sans"/>
                <a:ea typeface="Quattrocento Sans"/>
                <a:cs typeface="Quattrocento Sans"/>
                <a:sym typeface="Quattrocento Sans"/>
              </a:rPr>
              <a:t>.</a:t>
            </a:r>
            <a:endParaRPr sz="3800" dirty="0">
              <a:solidFill>
                <a:srgbClr val="333333"/>
              </a:solidFill>
              <a:latin typeface="Quattrocento Sans"/>
              <a:ea typeface="Quattrocento Sans"/>
              <a:cs typeface="Quattrocento Sans"/>
              <a:sym typeface="Quattrocento Sans"/>
            </a:endParaRPr>
          </a:p>
          <a:p>
            <a:pPr marL="742950" lvl="1" indent="-37465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Khách hàng có nhu cầu về sản phẩm sớm.</a:t>
            </a:r>
            <a:endParaRPr sz="3800" dirty="0">
              <a:solidFill>
                <a:srgbClr val="333333"/>
              </a:solidFill>
              <a:highlight>
                <a:schemeClr val="lt1"/>
              </a:highlight>
              <a:latin typeface="Quattrocento Sans"/>
              <a:ea typeface="Quattrocento Sans"/>
              <a:cs typeface="Quattrocento Sans"/>
              <a:sym typeface="Quattrocento Sans"/>
            </a:endParaRPr>
          </a:p>
        </p:txBody>
      </p:sp>
      <p:sp>
        <p:nvSpPr>
          <p:cNvPr id="365" name="Google Shape;365;g114ebc8dc41_0_0"/>
          <p:cNvSpPr txBox="1"/>
          <p:nvPr/>
        </p:nvSpPr>
        <p:spPr>
          <a:xfrm>
            <a:off x="617100" y="796938"/>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Ứng dụng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anim calcmode="lin" valueType="num">
                                      <p:cBhvr additive="base">
                                        <p:cTn id="7" dur="1000"/>
                                        <p:tgtEl>
                                          <p:spTgt spid="36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64">
                                            <p:txEl>
                                              <p:pRg st="1" end="1"/>
                                            </p:txEl>
                                          </p:spTgt>
                                        </p:tgtEl>
                                        <p:attrNameLst>
                                          <p:attrName>style.visibility</p:attrName>
                                        </p:attrNameLst>
                                      </p:cBhvr>
                                      <p:to>
                                        <p:strVal val="visible"/>
                                      </p:to>
                                    </p:set>
                                    <p:anim calcmode="lin" valueType="num">
                                      <p:cBhvr additive="base">
                                        <p:cTn id="12" dur="1000"/>
                                        <p:tgtEl>
                                          <p:spTgt spid="36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14ebc8dc41_0_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71" name="Google Shape;371;g114ebc8dc41_0_6"/>
          <p:cNvSpPr txBox="1"/>
          <p:nvPr/>
        </p:nvSpPr>
        <p:spPr>
          <a:xfrm>
            <a:off x="542675" y="1632100"/>
            <a:ext cx="11039700" cy="48459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70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Phát triển nhanh chóng.</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Mô hình này linh hoạt hơn, ít tốn kém hơn khi thay đổi phạm vi và yêu cầu.</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Dễ dàng hơn trong việc kiểm tra và sửa lỗi.</a:t>
            </a:r>
            <a:endParaRPr sz="3900">
              <a:solidFill>
                <a:srgbClr val="333333"/>
              </a:solidFill>
              <a:latin typeface="Quattrocento Sans"/>
              <a:ea typeface="Quattrocento Sans"/>
              <a:cs typeface="Quattrocento Sans"/>
              <a:sym typeface="Quattrocento Sans"/>
            </a:endParaRPr>
          </a:p>
        </p:txBody>
      </p:sp>
      <p:sp>
        <p:nvSpPr>
          <p:cNvPr id="372" name="Google Shape;372;g114ebc8dc41_0_6"/>
          <p:cNvSpPr txBox="1"/>
          <p:nvPr/>
        </p:nvSpPr>
        <p:spPr>
          <a:xfrm>
            <a:off x="617100" y="83170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1">
                                            <p:txEl>
                                              <p:pRg st="0" end="0"/>
                                            </p:txEl>
                                          </p:spTgt>
                                        </p:tgtEl>
                                        <p:attrNameLst>
                                          <p:attrName>style.visibility</p:attrName>
                                        </p:attrNameLst>
                                      </p:cBhvr>
                                      <p:to>
                                        <p:strVal val="visible"/>
                                      </p:to>
                                    </p:set>
                                    <p:anim calcmode="lin" valueType="num">
                                      <p:cBhvr additive="base">
                                        <p:cTn id="7" dur="1000"/>
                                        <p:tgtEl>
                                          <p:spTgt spid="3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1">
                                            <p:txEl>
                                              <p:pRg st="1" end="1"/>
                                            </p:txEl>
                                          </p:spTgt>
                                        </p:tgtEl>
                                        <p:attrNameLst>
                                          <p:attrName>style.visibility</p:attrName>
                                        </p:attrNameLst>
                                      </p:cBhvr>
                                      <p:to>
                                        <p:strVal val="visible"/>
                                      </p:to>
                                    </p:set>
                                    <p:anim calcmode="lin" valueType="num">
                                      <p:cBhvr additive="base">
                                        <p:cTn id="12" dur="1000"/>
                                        <p:tgtEl>
                                          <p:spTgt spid="3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1">
                                            <p:txEl>
                                              <p:pRg st="2" end="2"/>
                                            </p:txEl>
                                          </p:spTgt>
                                        </p:tgtEl>
                                        <p:attrNameLst>
                                          <p:attrName>style.visibility</p:attrName>
                                        </p:attrNameLst>
                                      </p:cBhvr>
                                      <p:to>
                                        <p:strVal val="visible"/>
                                      </p:to>
                                    </p:set>
                                    <p:anim calcmode="lin" valueType="num">
                                      <p:cBhvr additive="base">
                                        <p:cTn id="17" dur="1000"/>
                                        <p:tgtEl>
                                          <p:spTgt spid="371">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14ebc8dc41_0_66"/>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tuần tự</a:t>
            </a:r>
            <a:endParaRPr sz="5400" b="1" cap="small">
              <a:solidFill>
                <a:srgbClr val="FFA15D"/>
              </a:solidFill>
              <a:latin typeface="Calibri"/>
              <a:ea typeface="Calibri"/>
              <a:cs typeface="Calibri"/>
              <a:sym typeface="Calibri"/>
            </a:endParaRPr>
          </a:p>
        </p:txBody>
      </p:sp>
      <p:cxnSp>
        <p:nvCxnSpPr>
          <p:cNvPr id="136" name="Google Shape;136;g114ebc8dc41_0_6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14ebc8dc41_0_1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gia tăng</a:t>
            </a:r>
            <a:endParaRPr/>
          </a:p>
        </p:txBody>
      </p:sp>
      <p:sp>
        <p:nvSpPr>
          <p:cNvPr id="378" name="Google Shape;378;g114ebc8dc41_0_12"/>
          <p:cNvSpPr txBox="1"/>
          <p:nvPr/>
        </p:nvSpPr>
        <p:spPr>
          <a:xfrm>
            <a:off x="613350" y="1632125"/>
            <a:ext cx="10965300" cy="4272300"/>
          </a:xfrm>
          <a:prstGeom prst="rect">
            <a:avLst/>
          </a:prstGeom>
          <a:noFill/>
          <a:ln>
            <a:noFill/>
          </a:ln>
        </p:spPr>
        <p:txBody>
          <a:bodyPr spcFirstLastPara="1" wrap="square" lIns="91425" tIns="45700" rIns="91425" bIns="45700" anchor="t" anchorCtr="0">
            <a:norm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Cần lập plan và thiết kế tốt.</a:t>
            </a:r>
            <a:endParaRPr sz="3600">
              <a:solidFill>
                <a:srgbClr val="333333"/>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Tổng chi phí là cao hơn so với mô hình thác nước.</a:t>
            </a:r>
            <a:endParaRPr sz="3600">
              <a:solidFill>
                <a:srgbClr val="333333"/>
              </a:solidFill>
              <a:latin typeface="Quattrocento Sans"/>
              <a:ea typeface="Quattrocento Sans"/>
              <a:cs typeface="Quattrocento Sans"/>
              <a:sym typeface="Quattrocento Sans"/>
            </a:endParaRPr>
          </a:p>
        </p:txBody>
      </p:sp>
      <p:sp>
        <p:nvSpPr>
          <p:cNvPr id="379" name="Google Shape;379;g114ebc8dc41_0_12"/>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gia tăng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8">
                                            <p:txEl>
                                              <p:pRg st="0" end="0"/>
                                            </p:txEl>
                                          </p:spTgt>
                                        </p:tgtEl>
                                        <p:attrNameLst>
                                          <p:attrName>style.visibility</p:attrName>
                                        </p:attrNameLst>
                                      </p:cBhvr>
                                      <p:to>
                                        <p:strVal val="visible"/>
                                      </p:to>
                                    </p:set>
                                    <p:anim calcmode="lin" valueType="num">
                                      <p:cBhvr additive="base">
                                        <p:cTn id="7" dur="1000"/>
                                        <p:tgtEl>
                                          <p:spTgt spid="37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8">
                                            <p:txEl>
                                              <p:pRg st="1" end="1"/>
                                            </p:txEl>
                                          </p:spTgt>
                                        </p:tgtEl>
                                        <p:attrNameLst>
                                          <p:attrName>style.visibility</p:attrName>
                                        </p:attrNameLst>
                                      </p:cBhvr>
                                      <p:to>
                                        <p:strVal val="visible"/>
                                      </p:to>
                                    </p:set>
                                    <p:anim calcmode="lin" valueType="num">
                                      <p:cBhvr additive="base">
                                        <p:cTn id="12" dur="1000"/>
                                        <p:tgtEl>
                                          <p:spTgt spid="37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14ebc8dc41_0_8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scrum</a:t>
            </a:r>
            <a:endParaRPr sz="5400" b="1" cap="small">
              <a:solidFill>
                <a:srgbClr val="FFA15D"/>
              </a:solidFill>
              <a:latin typeface="Calibri"/>
              <a:ea typeface="Calibri"/>
              <a:cs typeface="Calibri"/>
              <a:sym typeface="Calibri"/>
            </a:endParaRPr>
          </a:p>
        </p:txBody>
      </p:sp>
      <p:cxnSp>
        <p:nvCxnSpPr>
          <p:cNvPr id="385" name="Google Shape;385;g114ebc8dc41_0_8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114ebc8dc41_0_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scrum</a:t>
            </a:r>
            <a:endParaRPr dirty="0"/>
          </a:p>
        </p:txBody>
      </p:sp>
      <p:sp>
        <p:nvSpPr>
          <p:cNvPr id="391" name="Google Shape;391;g114ebc8dc41_0_45"/>
          <p:cNvSpPr txBox="1"/>
          <p:nvPr/>
        </p:nvSpPr>
        <p:spPr>
          <a:xfrm>
            <a:off x="659400" y="1318725"/>
            <a:ext cx="10923000" cy="5334600"/>
          </a:xfrm>
          <a:prstGeom prst="rect">
            <a:avLst/>
          </a:prstGeom>
          <a:noFill/>
          <a:ln>
            <a:noFill/>
          </a:ln>
        </p:spPr>
        <p:txBody>
          <a:bodyPr spcFirstLastPara="1" wrap="square" lIns="91425" tIns="45700" rIns="91425" bIns="45700" anchor="t" anchorCtr="0">
            <a:noAutofit/>
          </a:bodyPr>
          <a:lstStyle/>
          <a:p>
            <a:pPr marL="742950" lvl="1" indent="-349250" algn="l" rtl="0">
              <a:lnSpc>
                <a:spcPct val="115000"/>
              </a:lnSpc>
              <a:spcBef>
                <a:spcPts val="3000"/>
              </a:spcBef>
              <a:spcAft>
                <a:spcPts val="0"/>
              </a:spcAft>
              <a:buClr>
                <a:srgbClr val="FF5A33"/>
              </a:buClr>
              <a:buSzPts val="3400"/>
              <a:buFont typeface="Quattrocento Sans"/>
              <a:buChar char="❖"/>
            </a:pPr>
            <a:r>
              <a:rPr lang="en-US" sz="3400" dirty="0">
                <a:solidFill>
                  <a:srgbClr val="333333"/>
                </a:solidFill>
                <a:highlight>
                  <a:srgbClr val="FFFFFF"/>
                </a:highlight>
                <a:latin typeface="Quattrocento Sans"/>
                <a:ea typeface="Quattrocento Sans"/>
                <a:cs typeface="Quattrocento Sans"/>
                <a:sym typeface="Quattrocento Sans"/>
              </a:rPr>
              <a:t>Scrum là khung quy </a:t>
            </a:r>
            <a:r>
              <a:rPr lang="en-US" sz="3400" dirty="0" err="1">
                <a:solidFill>
                  <a:srgbClr val="333333"/>
                </a:solidFill>
                <a:highlight>
                  <a:srgbClr val="FFFFFF"/>
                </a:highlight>
                <a:latin typeface="Quattrocento Sans"/>
                <a:ea typeface="Quattrocento Sans"/>
                <a:cs typeface="Quattrocento Sans"/>
                <a:sym typeface="Quattrocento Sans"/>
              </a:rPr>
              <a:t>trình</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lặp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lại</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va</a:t>
            </a:r>
            <a:r>
              <a:rPr lang="en-US" sz="3400" dirty="0">
                <a:solidFill>
                  <a:srgbClr val="333333"/>
                </a:solidFill>
                <a:highlight>
                  <a:srgbClr val="FFFFFF"/>
                </a:highlight>
                <a:latin typeface="Quattrocento Sans"/>
                <a:ea typeface="Quattrocento Sans"/>
                <a:cs typeface="Quattrocento Sans"/>
                <a:sym typeface="Quattrocento Sans"/>
              </a:rPr>
              <a:t>̀ gia </a:t>
            </a:r>
            <a:r>
              <a:rPr lang="en-US" sz="3400" dirty="0" err="1">
                <a:solidFill>
                  <a:srgbClr val="333333"/>
                </a:solidFill>
                <a:highlight>
                  <a:srgbClr val="FFFFFF"/>
                </a:highlight>
                <a:latin typeface="Quattrocento Sans"/>
                <a:ea typeface="Quattrocento Sans"/>
                <a:cs typeface="Quattrocento Sans"/>
                <a:sym typeface="Quattrocento Sans"/>
              </a:rPr>
              <a:t>tăng</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giành</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cho</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một</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nhóm</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hợp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tác</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hiệu</a:t>
            </a:r>
            <a:r>
              <a:rPr lang="en-US" sz="3400" dirty="0">
                <a:solidFill>
                  <a:srgbClr val="333333"/>
                </a:solidFill>
                <a:highlight>
                  <a:srgbClr val="FFFFFF"/>
                </a:highlight>
                <a:latin typeface="Quattrocento Sans"/>
                <a:ea typeface="Quattrocento Sans"/>
                <a:cs typeface="Quattrocento Sans"/>
                <a:sym typeface="Quattrocento Sans"/>
              </a:rPr>
              <a:t> quả, </a:t>
            </a:r>
            <a:r>
              <a:rPr lang="en-US" sz="3400" dirty="0" err="1">
                <a:solidFill>
                  <a:srgbClr val="333333"/>
                </a:solidFill>
                <a:highlight>
                  <a:srgbClr val="FFFFFF"/>
                </a:highlight>
                <a:latin typeface="Quattrocento Sans"/>
                <a:ea typeface="Quattrocento Sans"/>
                <a:cs typeface="Quattrocento Sans"/>
                <a:sym typeface="Quattrocento Sans"/>
              </a:rPr>
              <a:t>thường</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được</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áp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dụng</a:t>
            </a:r>
            <a:r>
              <a:rPr lang="en-US" sz="3400" dirty="0">
                <a:solidFill>
                  <a:srgbClr val="333333"/>
                </a:solidFill>
                <a:highlight>
                  <a:srgbClr val="FFFFFF"/>
                </a:highlight>
                <a:latin typeface="Quattrocento Sans"/>
                <a:ea typeface="Quattrocento Sans"/>
                <a:cs typeface="Quattrocento Sans"/>
                <a:sym typeface="Quattrocento Sans"/>
              </a:rPr>
              <a:t> trong sự </a:t>
            </a:r>
            <a:r>
              <a:rPr lang="en-US" sz="3400" dirty="0" err="1">
                <a:solidFill>
                  <a:srgbClr val="333333"/>
                </a:solidFill>
                <a:highlight>
                  <a:srgbClr val="FFFFFF"/>
                </a:highlight>
                <a:latin typeface="Quattrocento Sans"/>
                <a:ea typeface="Quattrocento Sans"/>
                <a:cs typeface="Quattrocento Sans"/>
                <a:sym typeface="Quattrocento Sans"/>
              </a:rPr>
              <a:t>phát</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triển</a:t>
            </a:r>
            <a:r>
              <a:rPr lang="en-US" sz="3400" dirty="0">
                <a:solidFill>
                  <a:srgbClr val="333333"/>
                </a:solidFill>
                <a:highlight>
                  <a:srgbClr val="FFFFFF"/>
                </a:highlight>
                <a:latin typeface="Quattrocento Sans"/>
                <a:ea typeface="Quattrocento Sans"/>
                <a:cs typeface="Quattrocento Sans"/>
                <a:sym typeface="Quattrocento Sans"/>
              </a:rPr>
              <a:t> Agile – </a:t>
            </a:r>
            <a:r>
              <a:rPr lang="en-US" sz="3400" dirty="0" err="1">
                <a:solidFill>
                  <a:srgbClr val="333333"/>
                </a:solidFill>
                <a:highlight>
                  <a:srgbClr val="FFFFFF"/>
                </a:highlight>
                <a:latin typeface="Quattrocento Sans"/>
                <a:ea typeface="Quattrocento Sans"/>
                <a:cs typeface="Quattrocento Sans"/>
                <a:sym typeface="Quattrocento Sans"/>
              </a:rPr>
              <a:t>phương</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pháp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lặp</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lại</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phô</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biến</a:t>
            </a:r>
            <a:r>
              <a:rPr lang="en-US" sz="3400" dirty="0">
                <a:solidFill>
                  <a:srgbClr val="333333"/>
                </a:solidFill>
                <a:highlight>
                  <a:srgbClr val="FFFFFF"/>
                </a:highlight>
                <a:latin typeface="Quattrocento Sans"/>
                <a:ea typeface="Quattrocento Sans"/>
                <a:cs typeface="Quattrocento Sans"/>
                <a:sym typeface="Quattrocento Sans"/>
              </a:rPr>
              <a:t> </a:t>
            </a:r>
            <a:r>
              <a:rPr lang="en-US" sz="3400" dirty="0" err="1">
                <a:solidFill>
                  <a:srgbClr val="333333"/>
                </a:solidFill>
                <a:highlight>
                  <a:srgbClr val="FFFFFF"/>
                </a:highlight>
                <a:latin typeface="Quattrocento Sans"/>
                <a:ea typeface="Quattrocento Sans"/>
                <a:cs typeface="Quattrocento Sans"/>
                <a:sym typeface="Quattrocento Sans"/>
              </a:rPr>
              <a:t>nhất</a:t>
            </a:r>
            <a:r>
              <a:rPr lang="en-US" sz="3400" dirty="0">
                <a:solidFill>
                  <a:srgbClr val="333333"/>
                </a:solidFill>
                <a:highlight>
                  <a:srgbClr val="FFFFFF"/>
                </a:highlight>
                <a:latin typeface="Quattrocento Sans"/>
                <a:ea typeface="Quattrocento Sans"/>
                <a:cs typeface="Quattrocento Sans"/>
                <a:sym typeface="Quattrocento Sans"/>
              </a:rPr>
              <a:t>.</a:t>
            </a:r>
            <a:endParaRPr sz="3400" dirty="0">
              <a:solidFill>
                <a:srgbClr val="333333"/>
              </a:solidFill>
              <a:highlight>
                <a:srgbClr val="FFFFFF"/>
              </a:highlight>
              <a:latin typeface="Quattrocento Sans"/>
              <a:ea typeface="Quattrocento Sans"/>
              <a:cs typeface="Quattrocento Sans"/>
              <a:sym typeface="Quattrocento Sans"/>
            </a:endParaRPr>
          </a:p>
          <a:p>
            <a:pPr marL="742950" lvl="1" indent="-349250" algn="l" rtl="0">
              <a:lnSpc>
                <a:spcPct val="115000"/>
              </a:lnSpc>
              <a:spcBef>
                <a:spcPts val="0"/>
              </a:spcBef>
              <a:spcAft>
                <a:spcPts val="0"/>
              </a:spcAft>
              <a:buClr>
                <a:srgbClr val="FF5A33"/>
              </a:buClr>
              <a:buSzPts val="3400"/>
              <a:buFont typeface="Quattrocento Sans"/>
              <a:buChar char="❖"/>
            </a:pPr>
            <a:r>
              <a:rPr lang="en-US" sz="3400" dirty="0">
                <a:solidFill>
                  <a:srgbClr val="333333"/>
                </a:solidFill>
                <a:highlight>
                  <a:srgbClr val="FFFFFF"/>
                </a:highlight>
                <a:latin typeface="Quattrocento Sans"/>
                <a:ea typeface="Quattrocento Sans"/>
                <a:cs typeface="Quattrocento Sans"/>
                <a:sym typeface="Quattrocento Sans"/>
              </a:rPr>
              <a:t>Nguyên </a:t>
            </a:r>
            <a:r>
              <a:rPr lang="en-US" sz="3400" dirty="0" err="1">
                <a:solidFill>
                  <a:srgbClr val="333333"/>
                </a:solidFill>
                <a:highlight>
                  <a:srgbClr val="FFFFFF"/>
                </a:highlight>
                <a:latin typeface="Quattrocento Sans"/>
                <a:ea typeface="Quattrocento Sans"/>
                <a:cs typeface="Quattrocento Sans"/>
                <a:sym typeface="Quattrocento Sans"/>
              </a:rPr>
              <a:t>tắc</a:t>
            </a:r>
            <a:r>
              <a:rPr lang="en-US" sz="3400" dirty="0">
                <a:solidFill>
                  <a:srgbClr val="333333"/>
                </a:solidFill>
                <a:highlight>
                  <a:srgbClr val="FFFFFF"/>
                </a:highlight>
                <a:latin typeface="Quattrocento Sans"/>
                <a:ea typeface="Quattrocento Sans"/>
                <a:cs typeface="Quattrocento Sans"/>
                <a:sym typeface="Quattrocento Sans"/>
              </a:rPr>
              <a:t> chủ </a:t>
            </a:r>
            <a:r>
              <a:rPr lang="en-US" sz="3400" dirty="0" err="1">
                <a:solidFill>
                  <a:srgbClr val="333333"/>
                </a:solidFill>
                <a:highlight>
                  <a:srgbClr val="FFFFFF"/>
                </a:highlight>
                <a:latin typeface="Quattrocento Sans"/>
                <a:ea typeface="Quattrocento Sans"/>
                <a:cs typeface="Quattrocento Sans"/>
                <a:sym typeface="Quattrocento Sans"/>
              </a:rPr>
              <a:t>đạo</a:t>
            </a:r>
            <a:r>
              <a:rPr lang="en-US" sz="3400" dirty="0">
                <a:solidFill>
                  <a:srgbClr val="333333"/>
                </a:solidFill>
                <a:highlight>
                  <a:srgbClr val="FFFFFF"/>
                </a:highlight>
                <a:latin typeface="Quattrocento Sans"/>
                <a:ea typeface="Quattrocento Sans"/>
                <a:cs typeface="Quattrocento Sans"/>
                <a:sym typeface="Quattrocento Sans"/>
              </a:rPr>
              <a:t> trong mô hình này là chia nhỏ module cần phát triển. Lấy ý kiến của khách hàng, thay đổi </a:t>
            </a:r>
            <a:r>
              <a:rPr lang="en-US" sz="3400" dirty="0" err="1">
                <a:solidFill>
                  <a:srgbClr val="333333"/>
                </a:solidFill>
                <a:highlight>
                  <a:srgbClr val="FFFFFF"/>
                </a:highlight>
                <a:latin typeface="Quattrocento Sans"/>
                <a:ea typeface="Quattrocento Sans"/>
                <a:cs typeface="Quattrocento Sans"/>
                <a:sym typeface="Quattrocento Sans"/>
              </a:rPr>
              <a:t>cho</a:t>
            </a:r>
            <a:r>
              <a:rPr lang="en-US" sz="3400" dirty="0">
                <a:solidFill>
                  <a:srgbClr val="333333"/>
                </a:solidFill>
                <a:highlight>
                  <a:srgbClr val="FFFFFF"/>
                </a:highlight>
                <a:latin typeface="Quattrocento Sans"/>
                <a:ea typeface="Quattrocento Sans"/>
                <a:cs typeface="Quattrocento Sans"/>
                <a:sym typeface="Quattrocento Sans"/>
              </a:rPr>
              <a:t> phù hợp với quá trình phát triển. Đảm bảo sản phẩm release có thể đáp ứng mọi vấn đề khách hàng </a:t>
            </a:r>
            <a:r>
              <a:rPr lang="en-US" sz="3400" dirty="0" err="1">
                <a:solidFill>
                  <a:srgbClr val="333333"/>
                </a:solidFill>
                <a:highlight>
                  <a:srgbClr val="FFFFFF"/>
                </a:highlight>
                <a:latin typeface="Quattrocento Sans"/>
                <a:ea typeface="Quattrocento Sans"/>
                <a:cs typeface="Quattrocento Sans"/>
                <a:sym typeface="Quattrocento Sans"/>
              </a:rPr>
              <a:t>mong</a:t>
            </a:r>
            <a:r>
              <a:rPr lang="en-US" sz="3400" dirty="0">
                <a:solidFill>
                  <a:srgbClr val="333333"/>
                </a:solidFill>
                <a:highlight>
                  <a:srgbClr val="FFFFFF"/>
                </a:highlight>
                <a:latin typeface="Quattrocento Sans"/>
                <a:ea typeface="Quattrocento Sans"/>
                <a:cs typeface="Quattrocento Sans"/>
                <a:sym typeface="Quattrocento Sans"/>
              </a:rPr>
              <a:t> muốn.</a:t>
            </a:r>
            <a:endParaRPr sz="3400" dirty="0">
              <a:solidFill>
                <a:srgbClr val="333333"/>
              </a:solidFill>
              <a:latin typeface="Quattrocento Sans"/>
              <a:ea typeface="Quattrocento Sans"/>
              <a:cs typeface="Quattrocento Sans"/>
              <a:sym typeface="Quattrocento Sans"/>
            </a:endParaRPr>
          </a:p>
        </p:txBody>
      </p:sp>
      <p:sp>
        <p:nvSpPr>
          <p:cNvPr id="392" name="Google Shape;392;g114ebc8dc41_0_45"/>
          <p:cNvSpPr txBox="1"/>
          <p:nvPr/>
        </p:nvSpPr>
        <p:spPr>
          <a:xfrm>
            <a:off x="659400" y="685800"/>
            <a:ext cx="109230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Mô hình phát triển Scrum</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 calcmode="lin" valueType="num">
                                      <p:cBhvr additive="base">
                                        <p:cTn id="7" dur="1000"/>
                                        <p:tgtEl>
                                          <p:spTgt spid="39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 calcmode="lin" valueType="num">
                                      <p:cBhvr additive="base">
                                        <p:cTn id="12" dur="1000"/>
                                        <p:tgtEl>
                                          <p:spTgt spid="39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1092294d3ad_0_3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398" name="Google Shape;398;g1092294d3ad_0_331"/>
          <p:cNvSpPr txBox="1">
            <a:spLocks noGrp="1"/>
          </p:cNvSpPr>
          <p:nvPr>
            <p:ph type="body" idx="1"/>
          </p:nvPr>
        </p:nvSpPr>
        <p:spPr>
          <a:xfrm>
            <a:off x="609600" y="990600"/>
            <a:ext cx="10972800" cy="5486400"/>
          </a:xfrm>
          <a:prstGeom prst="rect">
            <a:avLst/>
          </a:prstGeom>
          <a:noFill/>
          <a:ln>
            <a:noFill/>
          </a:ln>
        </p:spPr>
        <p:txBody>
          <a:bodyPr spcFirstLastPara="1" wrap="square" lIns="91425" tIns="45700" rIns="91425" bIns="45700" anchor="t" anchorCtr="0">
            <a:normAutofit/>
          </a:bodyPr>
          <a:lstStyle/>
          <a:p>
            <a:pPr marL="342900" lvl="0" indent="-412750" algn="l" rtl="0">
              <a:spcBef>
                <a:spcPts val="0"/>
              </a:spcBef>
              <a:spcAft>
                <a:spcPts val="0"/>
              </a:spcAft>
              <a:buSzPts val="3900"/>
              <a:buFont typeface="Quattrocento Sans"/>
              <a:buChar char="❑"/>
            </a:pPr>
            <a:r>
              <a:rPr lang="en-US" sz="3900"/>
              <a:t>Sơ đồ mô hình phát triển Scrum</a:t>
            </a:r>
            <a:endParaRPr sz="3900"/>
          </a:p>
          <a:p>
            <a:pPr marL="742950" lvl="0" indent="0" algn="l" rtl="0">
              <a:lnSpc>
                <a:spcPct val="115000"/>
              </a:lnSpc>
              <a:spcBef>
                <a:spcPts val="700"/>
              </a:spcBef>
              <a:spcAft>
                <a:spcPts val="700"/>
              </a:spcAft>
              <a:buNone/>
            </a:pPr>
            <a:endParaRPr>
              <a:solidFill>
                <a:srgbClr val="333333"/>
              </a:solidFill>
              <a:highlight>
                <a:schemeClr val="lt1"/>
              </a:highlight>
            </a:endParaRPr>
          </a:p>
        </p:txBody>
      </p:sp>
      <p:pic>
        <p:nvPicPr>
          <p:cNvPr id="399" name="Google Shape;399;g1092294d3ad_0_331"/>
          <p:cNvPicPr preferRelativeResize="0"/>
          <p:nvPr/>
        </p:nvPicPr>
        <p:blipFill>
          <a:blip r:embed="rId3">
            <a:alphaModFix/>
          </a:blip>
          <a:stretch>
            <a:fillRect/>
          </a:stretch>
        </p:blipFill>
        <p:spPr>
          <a:xfrm>
            <a:off x="1977338" y="1702675"/>
            <a:ext cx="8484725" cy="484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 calcmode="lin" valueType="num">
                                      <p:cBhvr additive="base">
                                        <p:cTn id="7" dur="500"/>
                                        <p:tgtEl>
                                          <p:spTgt spid="398">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8">
                                            <p:txEl>
                                              <p:pRg st="1" end="1"/>
                                            </p:txEl>
                                          </p:spTgt>
                                        </p:tgtEl>
                                        <p:attrNameLst>
                                          <p:attrName>style.visibility</p:attrName>
                                        </p:attrNameLst>
                                      </p:cBhvr>
                                      <p:to>
                                        <p:strVal val="visible"/>
                                      </p:to>
                                    </p:set>
                                    <p:anim calcmode="lin" valueType="num">
                                      <p:cBhvr additive="base">
                                        <p:cTn id="10" dur="500"/>
                                        <p:tgtEl>
                                          <p:spTgt spid="39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14ebc8dc41_0_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05" name="Google Shape;405;g114ebc8dc41_0_57"/>
          <p:cNvSpPr txBox="1"/>
          <p:nvPr/>
        </p:nvSpPr>
        <p:spPr>
          <a:xfrm>
            <a:off x="617100" y="1701675"/>
            <a:ext cx="10965300" cy="4922700"/>
          </a:xfrm>
          <a:prstGeom prst="rect">
            <a:avLst/>
          </a:prstGeom>
          <a:noFill/>
          <a:ln>
            <a:noFill/>
          </a:ln>
        </p:spPr>
        <p:txBody>
          <a:bodyPr spcFirstLastPara="1" wrap="square" lIns="91425" tIns="45700" rIns="91425" bIns="45700" anchor="t" anchorCtr="0">
            <a:noAutofit/>
          </a:bodyPr>
          <a:lstStyle/>
          <a:p>
            <a:pPr marL="742950" lvl="1" indent="-355600" algn="l" rtl="0">
              <a:spcBef>
                <a:spcPts val="48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Chia các yêu cầu ra làm theo từng giai đoạn. Mỗi 1 giai đoạn(sprint) chỉ làm 1 số lượng yêu cầu nhất định.</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Mỗi một sprint thường kéo dài từ 1 tuần đến 4 tuần ( ko dài hơn 1 tháng).</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Đầu sprint sẽ lên kế hoạch làm những yêu cầu nào. Sau đó, sẽ thực hiện code và test. Cuối sprint là 1 sản phẩm hoàn thiện cả code lẫn test có thể demo và chạy được.</a:t>
            </a:r>
            <a:endParaRPr sz="3500">
              <a:solidFill>
                <a:srgbClr val="333333"/>
              </a:solidFill>
              <a:highlight>
                <a:srgbClr val="FFFFFF"/>
              </a:highlight>
              <a:latin typeface="Quattrocento Sans"/>
              <a:ea typeface="Quattrocento Sans"/>
              <a:cs typeface="Quattrocento Sans"/>
              <a:sym typeface="Quattrocento Sans"/>
            </a:endParaRPr>
          </a:p>
        </p:txBody>
      </p:sp>
      <p:sp>
        <p:nvSpPr>
          <p:cNvPr id="406" name="Google Shape;406;g114ebc8dc41_0_57"/>
          <p:cNvSpPr txBox="1"/>
          <p:nvPr/>
        </p:nvSpPr>
        <p:spPr>
          <a:xfrm>
            <a:off x="617100" y="831725"/>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anim calcmode="lin" valueType="num">
                                      <p:cBhvr additive="base">
                                        <p:cTn id="7" dur="1000"/>
                                        <p:tgtEl>
                                          <p:spTgt spid="4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5">
                                            <p:txEl>
                                              <p:pRg st="1" end="1"/>
                                            </p:txEl>
                                          </p:spTgt>
                                        </p:tgtEl>
                                        <p:attrNameLst>
                                          <p:attrName>style.visibility</p:attrName>
                                        </p:attrNameLst>
                                      </p:cBhvr>
                                      <p:to>
                                        <p:strVal val="visible"/>
                                      </p:to>
                                    </p:set>
                                    <p:anim calcmode="lin" valueType="num">
                                      <p:cBhvr additive="base">
                                        <p:cTn id="12" dur="1000"/>
                                        <p:tgtEl>
                                          <p:spTgt spid="40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5">
                                            <p:txEl>
                                              <p:pRg st="2" end="2"/>
                                            </p:txEl>
                                          </p:spTgt>
                                        </p:tgtEl>
                                        <p:attrNameLst>
                                          <p:attrName>style.visibility</p:attrName>
                                        </p:attrNameLst>
                                      </p:cBhvr>
                                      <p:to>
                                        <p:strVal val="visible"/>
                                      </p:to>
                                    </p:set>
                                    <p:anim calcmode="lin" valueType="num">
                                      <p:cBhvr additive="base">
                                        <p:cTn id="17" dur="1000"/>
                                        <p:tgtEl>
                                          <p:spTgt spid="40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114ebc8dc41_0_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12" name="Google Shape;412;g114ebc8dc41_0_92"/>
          <p:cNvSpPr txBox="1"/>
          <p:nvPr/>
        </p:nvSpPr>
        <p:spPr>
          <a:xfrm>
            <a:off x="630850" y="945800"/>
            <a:ext cx="10731000" cy="5458800"/>
          </a:xfrm>
          <a:prstGeom prst="rect">
            <a:avLst/>
          </a:prstGeom>
          <a:noFill/>
          <a:ln>
            <a:noFill/>
          </a:ln>
        </p:spPr>
        <p:txBody>
          <a:bodyPr spcFirstLastPara="1" wrap="square" lIns="91425" tIns="45700" rIns="91425" bIns="45700" anchor="t" anchorCtr="0">
            <a:norm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Hoàn thành sprint 1, tiếp tục làm sprint 2, sprint... cho đến khi hoàn thành hết các yêu cầu.</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Trong mỗi 1 sprint thì sẽ có họp hàng ngày – daily meeting từ 15 – 20 phút. Mỗi thành viên sẽ báo cáo: Hôm qua tôi đã làm gì? Hôm nay tôi sẽ làm gì? Có gặp khó khăn gì không?</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Scrum là mô hình hướng khách hàng (Customer oriented).</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1000"/>
                                        <p:tgtEl>
                                          <p:spTgt spid="41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2">
                                            <p:txEl>
                                              <p:pRg st="1" end="1"/>
                                            </p:txEl>
                                          </p:spTgt>
                                        </p:tgtEl>
                                        <p:attrNameLst>
                                          <p:attrName>style.visibility</p:attrName>
                                        </p:attrNameLst>
                                      </p:cBhvr>
                                      <p:to>
                                        <p:strVal val="visible"/>
                                      </p:to>
                                    </p:set>
                                    <p:anim calcmode="lin" valueType="num">
                                      <p:cBhvr additive="base">
                                        <p:cTn id="12" dur="1000"/>
                                        <p:tgtEl>
                                          <p:spTgt spid="41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2">
                                            <p:txEl>
                                              <p:pRg st="2" end="2"/>
                                            </p:txEl>
                                          </p:spTgt>
                                        </p:tgtEl>
                                        <p:attrNameLst>
                                          <p:attrName>style.visibility</p:attrName>
                                        </p:attrNameLst>
                                      </p:cBhvr>
                                      <p:to>
                                        <p:strVal val="visible"/>
                                      </p:to>
                                    </p:set>
                                    <p:anim calcmode="lin" valueType="num">
                                      <p:cBhvr additive="base">
                                        <p:cTn id="17" dur="1000"/>
                                        <p:tgtEl>
                                          <p:spTgt spid="41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14ebc8dc41_0_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18" name="Google Shape;418;g114ebc8dc41_0_98"/>
          <p:cNvSpPr txBox="1"/>
          <p:nvPr/>
        </p:nvSpPr>
        <p:spPr>
          <a:xfrm>
            <a:off x="383975" y="1425100"/>
            <a:ext cx="11059500" cy="5170200"/>
          </a:xfrm>
          <a:prstGeom prst="rect">
            <a:avLst/>
          </a:prstGeom>
          <a:noFill/>
          <a:ln>
            <a:noFill/>
          </a:ln>
        </p:spPr>
        <p:txBody>
          <a:bodyPr spcFirstLastPara="1" wrap="square" lIns="91425" tIns="45700" rIns="91425" bIns="45700" anchor="t" anchorCtr="0">
            <a:noAutofit/>
          </a:bodyPr>
          <a:lstStyle/>
          <a:p>
            <a:pPr marL="742950" lvl="1" indent="-330200" algn="l" rtl="0">
              <a:spcBef>
                <a:spcPts val="0"/>
              </a:spcBef>
              <a:spcAft>
                <a:spcPts val="0"/>
              </a:spcAft>
              <a:buClr>
                <a:srgbClr val="FF5A33"/>
              </a:buClr>
              <a:buSzPts val="3100"/>
              <a:buFont typeface="Noto Sans Symbols"/>
              <a:buChar char="❖"/>
            </a:pPr>
            <a:r>
              <a:rPr lang="en-US" sz="3100">
                <a:solidFill>
                  <a:srgbClr val="333333"/>
                </a:solidFill>
                <a:latin typeface="Quattrocento Sans"/>
                <a:ea typeface="Quattrocento Sans"/>
                <a:cs typeface="Quattrocento Sans"/>
                <a:sym typeface="Quattrocento Sans"/>
              </a:rPr>
              <a:t>Tổ chức:</a:t>
            </a:r>
            <a:endParaRPr sz="3100">
              <a:solidFill>
                <a:srgbClr val="333333"/>
              </a:solidFill>
              <a:highlight>
                <a:schemeClr val="lt1"/>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Product Owner: Người sở hữu sản phẩm.</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ScrumMaster: Người điều phối.</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Development Team: Nhóm phát triển.</a:t>
            </a:r>
            <a:endParaRPr sz="3100">
              <a:solidFill>
                <a:srgbClr val="333333"/>
              </a:solidFill>
              <a:highlight>
                <a:schemeClr val="lt1"/>
              </a:highlight>
              <a:latin typeface="Quattrocento Sans"/>
              <a:ea typeface="Quattrocento Sans"/>
              <a:cs typeface="Quattrocento Sans"/>
              <a:sym typeface="Quattrocento Sans"/>
            </a:endParaRPr>
          </a:p>
          <a:p>
            <a:pPr marL="742950" lvl="1" indent="-330200" algn="l" rtl="0">
              <a:spcBef>
                <a:spcPts val="0"/>
              </a:spcBef>
              <a:spcAft>
                <a:spcPts val="0"/>
              </a:spcAft>
              <a:buClr>
                <a:srgbClr val="FF5A33"/>
              </a:buClr>
              <a:buSzPts val="3100"/>
              <a:buFont typeface="Arial"/>
              <a:buChar char="❖"/>
            </a:pPr>
            <a:r>
              <a:rPr lang="en-US" sz="3100">
                <a:solidFill>
                  <a:srgbClr val="333333"/>
                </a:solidFill>
                <a:latin typeface="Quattrocento Sans"/>
                <a:ea typeface="Quattrocento Sans"/>
                <a:cs typeface="Quattrocento Sans"/>
                <a:sym typeface="Quattrocento Sans"/>
              </a:rPr>
              <a:t>Tài liệu:</a:t>
            </a:r>
            <a:r>
              <a:rPr lang="en-US" sz="3100">
                <a:solidFill>
                  <a:srgbClr val="333333"/>
                </a:solidFill>
                <a:highlight>
                  <a:schemeClr val="lt1"/>
                </a:highlight>
                <a:latin typeface="Quattrocento Sans"/>
                <a:ea typeface="Quattrocento Sans"/>
                <a:cs typeface="Quattrocento Sans"/>
                <a:sym typeface="Quattrocento Sans"/>
              </a:rPr>
              <a:t> đó chính là các kết quả đầu ra.</a:t>
            </a:r>
            <a:endParaRPr sz="3100">
              <a:solidFill>
                <a:srgbClr val="333333"/>
              </a:solidFill>
              <a:highlight>
                <a:schemeClr val="lt1"/>
              </a:highlight>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Product Backlog: Danh sách các chức năng cần phát triển của sản phẩm.</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Sprint Backlog: Danh sách các chức năng cần phát triển cho mỗi giai đoạn.</a:t>
            </a:r>
            <a:endParaRPr sz="3100">
              <a:solidFill>
                <a:srgbClr val="333333"/>
              </a:solidFill>
              <a:latin typeface="Quattrocento Sans"/>
              <a:ea typeface="Quattrocento Sans"/>
              <a:cs typeface="Quattrocento Sans"/>
              <a:sym typeface="Quattrocento Sans"/>
            </a:endParaRPr>
          </a:p>
          <a:p>
            <a:pPr marL="1600200" lvl="3" indent="-311150" algn="l" rtl="0">
              <a:lnSpc>
                <a:spcPct val="115000"/>
              </a:lnSpc>
              <a:spcBef>
                <a:spcPts val="0"/>
              </a:spcBef>
              <a:spcAft>
                <a:spcPts val="0"/>
              </a:spcAft>
              <a:buClr>
                <a:srgbClr val="FF5A33"/>
              </a:buClr>
              <a:buSzPts val="3100"/>
              <a:buFont typeface="Quattrocento Sans"/>
              <a:buChar char="✔"/>
            </a:pPr>
            <a:r>
              <a:rPr lang="en-US" sz="3100">
                <a:solidFill>
                  <a:srgbClr val="333333"/>
                </a:solidFill>
                <a:latin typeface="Quattrocento Sans"/>
                <a:ea typeface="Quattrocento Sans"/>
                <a:cs typeface="Quattrocento Sans"/>
                <a:sym typeface="Quattrocento Sans"/>
              </a:rPr>
              <a:t>Estimation:Kết quả ước lượng của team.</a:t>
            </a:r>
            <a:endParaRPr sz="3100">
              <a:solidFill>
                <a:srgbClr val="333333"/>
              </a:solidFill>
              <a:latin typeface="Quattrocento Sans"/>
              <a:ea typeface="Quattrocento Sans"/>
              <a:cs typeface="Quattrocento Sans"/>
              <a:sym typeface="Quattrocento Sans"/>
            </a:endParaRPr>
          </a:p>
        </p:txBody>
      </p:sp>
      <p:sp>
        <p:nvSpPr>
          <p:cNvPr id="419" name="Google Shape;419;g114ebc8dc41_0_98"/>
          <p:cNvSpPr txBox="1"/>
          <p:nvPr/>
        </p:nvSpPr>
        <p:spPr>
          <a:xfrm>
            <a:off x="48635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Các nhân tố tạo nên quy trình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8">
                                            <p:txEl>
                                              <p:pRg st="0" end="0"/>
                                            </p:txEl>
                                          </p:spTgt>
                                        </p:tgtEl>
                                        <p:attrNameLst>
                                          <p:attrName>style.visibility</p:attrName>
                                        </p:attrNameLst>
                                      </p:cBhvr>
                                      <p:to>
                                        <p:strVal val="visible"/>
                                      </p:to>
                                    </p:set>
                                    <p:anim calcmode="lin" valueType="num">
                                      <p:cBhvr additive="base">
                                        <p:cTn id="7" dur="1000"/>
                                        <p:tgtEl>
                                          <p:spTgt spid="41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8">
                                            <p:txEl>
                                              <p:pRg st="1" end="1"/>
                                            </p:txEl>
                                          </p:spTgt>
                                        </p:tgtEl>
                                        <p:attrNameLst>
                                          <p:attrName>style.visibility</p:attrName>
                                        </p:attrNameLst>
                                      </p:cBhvr>
                                      <p:to>
                                        <p:strVal val="visible"/>
                                      </p:to>
                                    </p:set>
                                    <p:anim calcmode="lin" valueType="num">
                                      <p:cBhvr additive="base">
                                        <p:cTn id="12" dur="1000"/>
                                        <p:tgtEl>
                                          <p:spTgt spid="41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18">
                                            <p:txEl>
                                              <p:pRg st="2" end="2"/>
                                            </p:txEl>
                                          </p:spTgt>
                                        </p:tgtEl>
                                        <p:attrNameLst>
                                          <p:attrName>style.visibility</p:attrName>
                                        </p:attrNameLst>
                                      </p:cBhvr>
                                      <p:to>
                                        <p:strVal val="visible"/>
                                      </p:to>
                                    </p:set>
                                    <p:anim calcmode="lin" valueType="num">
                                      <p:cBhvr additive="base">
                                        <p:cTn id="17" dur="1000"/>
                                        <p:tgtEl>
                                          <p:spTgt spid="41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18">
                                            <p:txEl>
                                              <p:pRg st="3" end="3"/>
                                            </p:txEl>
                                          </p:spTgt>
                                        </p:tgtEl>
                                        <p:attrNameLst>
                                          <p:attrName>style.visibility</p:attrName>
                                        </p:attrNameLst>
                                      </p:cBhvr>
                                      <p:to>
                                        <p:strVal val="visible"/>
                                      </p:to>
                                    </p:set>
                                    <p:anim calcmode="lin" valueType="num">
                                      <p:cBhvr additive="base">
                                        <p:cTn id="22" dur="1000"/>
                                        <p:tgtEl>
                                          <p:spTgt spid="418">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18">
                                            <p:txEl>
                                              <p:pRg st="4" end="4"/>
                                            </p:txEl>
                                          </p:spTgt>
                                        </p:tgtEl>
                                        <p:attrNameLst>
                                          <p:attrName>style.visibility</p:attrName>
                                        </p:attrNameLst>
                                      </p:cBhvr>
                                      <p:to>
                                        <p:strVal val="visible"/>
                                      </p:to>
                                    </p:set>
                                    <p:anim calcmode="lin" valueType="num">
                                      <p:cBhvr additive="base">
                                        <p:cTn id="27" dur="1000"/>
                                        <p:tgtEl>
                                          <p:spTgt spid="418">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418">
                                            <p:txEl>
                                              <p:pRg st="5" end="5"/>
                                            </p:txEl>
                                          </p:spTgt>
                                        </p:tgtEl>
                                        <p:attrNameLst>
                                          <p:attrName>style.visibility</p:attrName>
                                        </p:attrNameLst>
                                      </p:cBhvr>
                                      <p:to>
                                        <p:strVal val="visible"/>
                                      </p:to>
                                    </p:set>
                                    <p:anim calcmode="lin" valueType="num">
                                      <p:cBhvr additive="base">
                                        <p:cTn id="32" dur="1000"/>
                                        <p:tgtEl>
                                          <p:spTgt spid="418">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18">
                                            <p:txEl>
                                              <p:pRg st="6" end="6"/>
                                            </p:txEl>
                                          </p:spTgt>
                                        </p:tgtEl>
                                        <p:attrNameLst>
                                          <p:attrName>style.visibility</p:attrName>
                                        </p:attrNameLst>
                                      </p:cBhvr>
                                      <p:to>
                                        <p:strVal val="visible"/>
                                      </p:to>
                                    </p:set>
                                    <p:anim calcmode="lin" valueType="num">
                                      <p:cBhvr additive="base">
                                        <p:cTn id="37" dur="1000"/>
                                        <p:tgtEl>
                                          <p:spTgt spid="418">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418">
                                            <p:txEl>
                                              <p:pRg st="7" end="7"/>
                                            </p:txEl>
                                          </p:spTgt>
                                        </p:tgtEl>
                                        <p:attrNameLst>
                                          <p:attrName>style.visibility</p:attrName>
                                        </p:attrNameLst>
                                      </p:cBhvr>
                                      <p:to>
                                        <p:strVal val="visible"/>
                                      </p:to>
                                    </p:set>
                                    <p:anim calcmode="lin" valueType="num">
                                      <p:cBhvr additive="base">
                                        <p:cTn id="42" dur="1000"/>
                                        <p:tgtEl>
                                          <p:spTgt spid="418">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14ebc8dc41_0_1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25" name="Google Shape;425;g114ebc8dc41_0_104"/>
          <p:cNvSpPr txBox="1"/>
          <p:nvPr/>
        </p:nvSpPr>
        <p:spPr>
          <a:xfrm>
            <a:off x="457575" y="945800"/>
            <a:ext cx="11059500" cy="5170200"/>
          </a:xfrm>
          <a:prstGeom prst="rect">
            <a:avLst/>
          </a:prstGeom>
          <a:noFill/>
          <a:ln>
            <a:noFill/>
          </a:ln>
        </p:spPr>
        <p:txBody>
          <a:bodyPr spcFirstLastPara="1" wrap="square" lIns="91425" tIns="45700" rIns="91425" bIns="45700" anchor="t" anchorCtr="0">
            <a:noAutofit/>
          </a:bodyPr>
          <a:lstStyle/>
          <a:p>
            <a:pPr marL="742950" lvl="1" indent="-361950" algn="l" rtl="0">
              <a:spcBef>
                <a:spcPts val="0"/>
              </a:spcBef>
              <a:spcAft>
                <a:spcPts val="0"/>
              </a:spcAft>
              <a:buClr>
                <a:srgbClr val="FF5A33"/>
              </a:buClr>
              <a:buSzPts val="3600"/>
              <a:buFont typeface="Arial"/>
              <a:buChar char="❖"/>
            </a:pPr>
            <a:r>
              <a:rPr lang="en-US" sz="3600">
                <a:solidFill>
                  <a:srgbClr val="333333"/>
                </a:solidFill>
                <a:latin typeface="Quattrocento Sans"/>
                <a:ea typeface="Quattrocento Sans"/>
                <a:cs typeface="Quattrocento Sans"/>
                <a:sym typeface="Quattrocento Sans"/>
              </a:rPr>
              <a:t>Qui trình</a:t>
            </a:r>
            <a:r>
              <a:rPr lang="en-US" sz="3600">
                <a:solidFill>
                  <a:srgbClr val="333333"/>
                </a:solidFill>
                <a:highlight>
                  <a:schemeClr val="lt1"/>
                </a:highlight>
                <a:latin typeface="Quattrocento Sans"/>
                <a:ea typeface="Quattrocento Sans"/>
                <a:cs typeface="Quattrocento Sans"/>
                <a:sym typeface="Quattrocento Sans"/>
              </a:rPr>
              <a:t>: Quy định cách thức vận hành của SCRUM.</a:t>
            </a:r>
            <a:endParaRPr sz="3600">
              <a:solidFill>
                <a:srgbClr val="333333"/>
              </a:solidFill>
              <a:highlight>
                <a:schemeClr val="lt1"/>
              </a:highlight>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Sprint Planning meeting: Hoạch định cho mỗi giai đoạn.</a:t>
            </a:r>
            <a:endParaRPr sz="3600">
              <a:solidFill>
                <a:srgbClr val="333333"/>
              </a:solidFill>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Review: Tổng kết cho mỗi giai đoạn.</a:t>
            </a:r>
            <a:endParaRPr sz="3600">
              <a:solidFill>
                <a:srgbClr val="333333"/>
              </a:solidFill>
              <a:latin typeface="Quattrocento Sans"/>
              <a:ea typeface="Quattrocento Sans"/>
              <a:cs typeface="Quattrocento Sans"/>
              <a:sym typeface="Quattrocento Sans"/>
            </a:endParaRPr>
          </a:p>
          <a:p>
            <a:pPr marL="1600200" lvl="3" indent="-342900" algn="l" rtl="0">
              <a:lnSpc>
                <a:spcPct val="115000"/>
              </a:lnSpc>
              <a:spcBef>
                <a:spcPts val="0"/>
              </a:spcBef>
              <a:spcAft>
                <a:spcPts val="0"/>
              </a:spcAft>
              <a:buClr>
                <a:srgbClr val="FF5A33"/>
              </a:buClr>
              <a:buSzPts val="3600"/>
              <a:buFont typeface="Quattrocento Sans"/>
              <a:buChar char="✔"/>
            </a:pPr>
            <a:r>
              <a:rPr lang="en-US" sz="3600">
                <a:solidFill>
                  <a:srgbClr val="333333"/>
                </a:solidFill>
                <a:latin typeface="Quattrocento Sans"/>
                <a:ea typeface="Quattrocento Sans"/>
                <a:cs typeface="Quattrocento Sans"/>
                <a:sym typeface="Quattrocento Sans"/>
              </a:rPr>
              <a:t>Daily Scrum Meeting: Review hàng ngày.</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 calcmode="lin" valueType="num">
                                      <p:cBhvr additive="base">
                                        <p:cTn id="7" dur="1000"/>
                                        <p:tgtEl>
                                          <p:spTgt spid="42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5">
                                            <p:txEl>
                                              <p:pRg st="1" end="1"/>
                                            </p:txEl>
                                          </p:spTgt>
                                        </p:tgtEl>
                                        <p:attrNameLst>
                                          <p:attrName>style.visibility</p:attrName>
                                        </p:attrNameLst>
                                      </p:cBhvr>
                                      <p:to>
                                        <p:strVal val="visible"/>
                                      </p:to>
                                    </p:set>
                                    <p:anim calcmode="lin" valueType="num">
                                      <p:cBhvr additive="base">
                                        <p:cTn id="12" dur="1000"/>
                                        <p:tgtEl>
                                          <p:spTgt spid="42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5">
                                            <p:txEl>
                                              <p:pRg st="2" end="2"/>
                                            </p:txEl>
                                          </p:spTgt>
                                        </p:tgtEl>
                                        <p:attrNameLst>
                                          <p:attrName>style.visibility</p:attrName>
                                        </p:attrNameLst>
                                      </p:cBhvr>
                                      <p:to>
                                        <p:strVal val="visible"/>
                                      </p:to>
                                    </p:set>
                                    <p:anim calcmode="lin" valueType="num">
                                      <p:cBhvr additive="base">
                                        <p:cTn id="17" dur="1000"/>
                                        <p:tgtEl>
                                          <p:spTgt spid="42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5">
                                            <p:txEl>
                                              <p:pRg st="3" end="3"/>
                                            </p:txEl>
                                          </p:spTgt>
                                        </p:tgtEl>
                                        <p:attrNameLst>
                                          <p:attrName>style.visibility</p:attrName>
                                        </p:attrNameLst>
                                      </p:cBhvr>
                                      <p:to>
                                        <p:strVal val="visible"/>
                                      </p:to>
                                    </p:set>
                                    <p:anim calcmode="lin" valueType="num">
                                      <p:cBhvr additive="base">
                                        <p:cTn id="22" dur="1000"/>
                                        <p:tgtEl>
                                          <p:spTgt spid="42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14ebc8dc41_0_1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31" name="Google Shape;431;g114ebc8dc41_0_110"/>
          <p:cNvSpPr txBox="1"/>
          <p:nvPr/>
        </p:nvSpPr>
        <p:spPr>
          <a:xfrm>
            <a:off x="421200" y="1397175"/>
            <a:ext cx="11061600" cy="5246700"/>
          </a:xfrm>
          <a:prstGeom prst="rect">
            <a:avLst/>
          </a:prstGeom>
          <a:noFill/>
          <a:ln>
            <a:noFill/>
          </a:ln>
        </p:spPr>
        <p:txBody>
          <a:bodyPr spcFirstLastPara="1" wrap="square" lIns="91425" tIns="45700" rIns="91425" bIns="45700" anchor="t" anchorCtr="0">
            <a:noAutofit/>
          </a:bodyPr>
          <a:lstStyle/>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Product Owner(PO)</a:t>
            </a:r>
            <a:endParaRPr sz="3400">
              <a:solidFill>
                <a:srgbClr val="333333"/>
              </a:solidFill>
              <a:highlight>
                <a:schemeClr val="lt1"/>
              </a:highlight>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Product Owner là người sở hữu sản phẩm, người quyết định sản phẩm có những chức năng nào và là người quyết định Product Backlog.</a:t>
            </a:r>
            <a:endParaRPr sz="3400">
              <a:solidFill>
                <a:srgbClr val="333333"/>
              </a:solidFill>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Thông thường Role này được khách hàng hoặc người đại diện cho khách hàng đảm nhận.</a:t>
            </a:r>
            <a:endParaRPr sz="3400">
              <a:solidFill>
                <a:srgbClr val="333333"/>
              </a:solidFill>
              <a:latin typeface="Quattrocento Sans"/>
              <a:ea typeface="Quattrocento Sans"/>
              <a:cs typeface="Quattrocento Sans"/>
              <a:sym typeface="Quattrocento Sans"/>
            </a:endParaRPr>
          </a:p>
          <a:p>
            <a:pPr marL="742950" lvl="1" indent="-349250" algn="l" rtl="0">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ScrumMaster</a:t>
            </a:r>
            <a:endParaRPr sz="3400">
              <a:solidFill>
                <a:srgbClr val="333333"/>
              </a:solidFill>
              <a:highlight>
                <a:schemeClr val="lt1"/>
              </a:highlight>
              <a:latin typeface="Quattrocento Sans"/>
              <a:ea typeface="Quattrocento Sans"/>
              <a:cs typeface="Quattrocento Sans"/>
              <a:sym typeface="Quattrocento Sans"/>
            </a:endParaRPr>
          </a:p>
          <a:p>
            <a:pPr marL="1600200" lvl="3" indent="-330200" algn="l" rtl="0">
              <a:lnSpc>
                <a:spcPct val="115000"/>
              </a:lnSpc>
              <a:spcBef>
                <a:spcPts val="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Scrum Master là người đảm bảo các quy trình của Scrum được thực hiện đúng và thuận lợi.</a:t>
            </a:r>
            <a:endParaRPr sz="3000">
              <a:solidFill>
                <a:srgbClr val="333333"/>
              </a:solidFill>
              <a:latin typeface="Quattrocento Sans"/>
              <a:ea typeface="Quattrocento Sans"/>
              <a:cs typeface="Quattrocento Sans"/>
              <a:sym typeface="Quattrocento Sans"/>
            </a:endParaRPr>
          </a:p>
        </p:txBody>
      </p:sp>
      <p:sp>
        <p:nvSpPr>
          <p:cNvPr id="432" name="Google Shape;432;g114ebc8dc41_0_110"/>
          <p:cNvSpPr txBox="1"/>
          <p:nvPr/>
        </p:nvSpPr>
        <p:spPr>
          <a:xfrm>
            <a:off x="551475" y="762150"/>
            <a:ext cx="10298400" cy="8181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114">
                <a:solidFill>
                  <a:srgbClr val="333333"/>
                </a:solidFill>
                <a:latin typeface="Quattrocento Sans"/>
                <a:ea typeface="Quattrocento Sans"/>
                <a:cs typeface="Quattrocento Sans"/>
                <a:sym typeface="Quattrocento Sans"/>
              </a:rPr>
              <a:t>Tổ chức dự 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 calcmode="lin" valueType="num">
                                      <p:cBhvr additive="base">
                                        <p:cTn id="7" dur="1000"/>
                                        <p:tgtEl>
                                          <p:spTgt spid="43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1">
                                            <p:txEl>
                                              <p:pRg st="1" end="1"/>
                                            </p:txEl>
                                          </p:spTgt>
                                        </p:tgtEl>
                                        <p:attrNameLst>
                                          <p:attrName>style.visibility</p:attrName>
                                        </p:attrNameLst>
                                      </p:cBhvr>
                                      <p:to>
                                        <p:strVal val="visible"/>
                                      </p:to>
                                    </p:set>
                                    <p:anim calcmode="lin" valueType="num">
                                      <p:cBhvr additive="base">
                                        <p:cTn id="12" dur="1000"/>
                                        <p:tgtEl>
                                          <p:spTgt spid="43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1">
                                            <p:txEl>
                                              <p:pRg st="2" end="2"/>
                                            </p:txEl>
                                          </p:spTgt>
                                        </p:tgtEl>
                                        <p:attrNameLst>
                                          <p:attrName>style.visibility</p:attrName>
                                        </p:attrNameLst>
                                      </p:cBhvr>
                                      <p:to>
                                        <p:strVal val="visible"/>
                                      </p:to>
                                    </p:set>
                                    <p:anim calcmode="lin" valueType="num">
                                      <p:cBhvr additive="base">
                                        <p:cTn id="17" dur="1000"/>
                                        <p:tgtEl>
                                          <p:spTgt spid="43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1">
                                            <p:txEl>
                                              <p:pRg st="3" end="3"/>
                                            </p:txEl>
                                          </p:spTgt>
                                        </p:tgtEl>
                                        <p:attrNameLst>
                                          <p:attrName>style.visibility</p:attrName>
                                        </p:attrNameLst>
                                      </p:cBhvr>
                                      <p:to>
                                        <p:strVal val="visible"/>
                                      </p:to>
                                    </p:set>
                                    <p:anim calcmode="lin" valueType="num">
                                      <p:cBhvr additive="base">
                                        <p:cTn id="22" dur="1000"/>
                                        <p:tgtEl>
                                          <p:spTgt spid="43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1">
                                            <p:txEl>
                                              <p:pRg st="4" end="4"/>
                                            </p:txEl>
                                          </p:spTgt>
                                        </p:tgtEl>
                                        <p:attrNameLst>
                                          <p:attrName>style.visibility</p:attrName>
                                        </p:attrNameLst>
                                      </p:cBhvr>
                                      <p:to>
                                        <p:strVal val="visible"/>
                                      </p:to>
                                    </p:set>
                                    <p:anim calcmode="lin" valueType="num">
                                      <p:cBhvr additive="base">
                                        <p:cTn id="27" dur="1000"/>
                                        <p:tgtEl>
                                          <p:spTgt spid="43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114ebc8dc41_0_1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38" name="Google Shape;438;g114ebc8dc41_0_116"/>
          <p:cNvSpPr txBox="1"/>
          <p:nvPr/>
        </p:nvSpPr>
        <p:spPr>
          <a:xfrm>
            <a:off x="112725" y="912625"/>
            <a:ext cx="10141800" cy="5861700"/>
          </a:xfrm>
          <a:prstGeom prst="rect">
            <a:avLst/>
          </a:prstGeom>
          <a:noFill/>
          <a:ln>
            <a:noFill/>
          </a:ln>
        </p:spPr>
        <p:txBody>
          <a:bodyPr spcFirstLastPara="1" wrap="square" lIns="91425" tIns="45700" rIns="91425" bIns="45700" anchor="t" anchorCtr="0">
            <a:noAutofit/>
          </a:bodyPr>
          <a:lstStyle/>
          <a:p>
            <a:pPr marL="742950" lvl="1" indent="-368300" algn="l" rtl="0">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Development Team(Dev Team)</a:t>
            </a:r>
            <a:endParaRPr sz="3700">
              <a:solidFill>
                <a:srgbClr val="333333"/>
              </a:solidFill>
              <a:highlight>
                <a:schemeClr val="lt1"/>
              </a:highlight>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Một nhóm từ 4-7 kỹ sư phần mềm chịu trách nhiệm phát triển sản phẩm.</a:t>
            </a:r>
            <a:endParaRPr sz="3700">
              <a:solidFill>
                <a:srgbClr val="333333"/>
              </a:solidFill>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Nhóm dự án phải làm việc với Product Owner để quyết định những gì sẽ làm trong Sprint </a:t>
            </a:r>
            <a:endParaRPr sz="3700">
              <a:solidFill>
                <a:srgbClr val="333333"/>
              </a:solidFill>
              <a:latin typeface="Quattrocento Sans"/>
              <a:ea typeface="Quattrocento Sans"/>
              <a:cs typeface="Quattrocento Sans"/>
              <a:sym typeface="Quattrocento Sans"/>
            </a:endParaRPr>
          </a:p>
          <a:p>
            <a:pPr marL="1600200" lvl="3" indent="-349250" algn="l" rtl="0">
              <a:lnSpc>
                <a:spcPct val="115000"/>
              </a:lnSpc>
              <a:spcBef>
                <a:spcPts val="0"/>
              </a:spcBef>
              <a:spcAft>
                <a:spcPts val="0"/>
              </a:spcAft>
              <a:buClr>
                <a:srgbClr val="FF5A33"/>
              </a:buClr>
              <a:buSzPts val="3700"/>
              <a:buFont typeface="Quattrocento Sans"/>
              <a:buChar char="✔"/>
            </a:pPr>
            <a:r>
              <a:rPr lang="en-US" sz="3700">
                <a:solidFill>
                  <a:srgbClr val="333333"/>
                </a:solidFill>
                <a:latin typeface="Quattrocento Sans"/>
                <a:ea typeface="Quattrocento Sans"/>
                <a:cs typeface="Quattrocento Sans"/>
                <a:sym typeface="Quattrocento Sans"/>
              </a:rPr>
              <a:t>Thảo luận để đưa ra các giải pháp, ước lượng thời gian thực hiện công việc, họp đánh giá kết quả công việc.</a:t>
            </a:r>
            <a:endParaRPr sz="3300">
              <a:solidFill>
                <a:srgbClr val="333333"/>
              </a:solidFill>
              <a:latin typeface="Quattrocento Sans"/>
              <a:ea typeface="Quattrocento Sans"/>
              <a:cs typeface="Quattrocento Sans"/>
              <a:sym typeface="Quattrocento Sans"/>
            </a:endParaRPr>
          </a:p>
        </p:txBody>
      </p:sp>
      <p:pic>
        <p:nvPicPr>
          <p:cNvPr id="439" name="Google Shape;439;g114ebc8dc41_0_116"/>
          <p:cNvPicPr preferRelativeResize="0"/>
          <p:nvPr/>
        </p:nvPicPr>
        <p:blipFill>
          <a:blip r:embed="rId3">
            <a:alphaModFix/>
          </a:blip>
          <a:stretch>
            <a:fillRect/>
          </a:stretch>
        </p:blipFill>
        <p:spPr>
          <a:xfrm>
            <a:off x="9732925" y="912625"/>
            <a:ext cx="2459075" cy="2420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8">
                                            <p:txEl>
                                              <p:pRg st="0" end="0"/>
                                            </p:txEl>
                                          </p:spTgt>
                                        </p:tgtEl>
                                        <p:attrNameLst>
                                          <p:attrName>style.visibility</p:attrName>
                                        </p:attrNameLst>
                                      </p:cBhvr>
                                      <p:to>
                                        <p:strVal val="visible"/>
                                      </p:to>
                                    </p:set>
                                    <p:anim calcmode="lin" valueType="num">
                                      <p:cBhvr additive="base">
                                        <p:cTn id="7" dur="1000"/>
                                        <p:tgtEl>
                                          <p:spTgt spid="43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8">
                                            <p:txEl>
                                              <p:pRg st="1" end="1"/>
                                            </p:txEl>
                                          </p:spTgt>
                                        </p:tgtEl>
                                        <p:attrNameLst>
                                          <p:attrName>style.visibility</p:attrName>
                                        </p:attrNameLst>
                                      </p:cBhvr>
                                      <p:to>
                                        <p:strVal val="visible"/>
                                      </p:to>
                                    </p:set>
                                    <p:anim calcmode="lin" valueType="num">
                                      <p:cBhvr additive="base">
                                        <p:cTn id="12" dur="1000"/>
                                        <p:tgtEl>
                                          <p:spTgt spid="43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8">
                                            <p:txEl>
                                              <p:pRg st="2" end="2"/>
                                            </p:txEl>
                                          </p:spTgt>
                                        </p:tgtEl>
                                        <p:attrNameLst>
                                          <p:attrName>style.visibility</p:attrName>
                                        </p:attrNameLst>
                                      </p:cBhvr>
                                      <p:to>
                                        <p:strVal val="visible"/>
                                      </p:to>
                                    </p:set>
                                    <p:anim calcmode="lin" valueType="num">
                                      <p:cBhvr additive="base">
                                        <p:cTn id="17" dur="1000"/>
                                        <p:tgtEl>
                                          <p:spTgt spid="438">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8">
                                            <p:txEl>
                                              <p:pRg st="3" end="3"/>
                                            </p:txEl>
                                          </p:spTgt>
                                        </p:tgtEl>
                                        <p:attrNameLst>
                                          <p:attrName>style.visibility</p:attrName>
                                        </p:attrNameLst>
                                      </p:cBhvr>
                                      <p:to>
                                        <p:strVal val="visible"/>
                                      </p:to>
                                    </p:set>
                                    <p:anim calcmode="lin" valueType="num">
                                      <p:cBhvr additive="base">
                                        <p:cTn id="22" dur="1000"/>
                                        <p:tgtEl>
                                          <p:spTgt spid="438">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14c29839a7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tuần tự</a:t>
            </a:r>
            <a:endParaRPr dirty="0"/>
          </a:p>
        </p:txBody>
      </p:sp>
      <p:sp>
        <p:nvSpPr>
          <p:cNvPr id="142" name="Google Shape;142;g114c29839a7_0_10"/>
          <p:cNvSpPr txBox="1"/>
          <p:nvPr/>
        </p:nvSpPr>
        <p:spPr>
          <a:xfrm>
            <a:off x="391350" y="1580725"/>
            <a:ext cx="11190900" cy="48459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1B1B1B"/>
                </a:solidFill>
                <a:latin typeface="Quattrocento Sans"/>
                <a:ea typeface="Quattrocento Sans"/>
                <a:cs typeface="Quattrocento Sans"/>
                <a:sym typeface="Quattrocento Sans"/>
              </a:rPr>
              <a:t>Mô hình được phát triển </a:t>
            </a:r>
            <a:r>
              <a:rPr lang="en-US" sz="3700" dirty="0" err="1">
                <a:solidFill>
                  <a:srgbClr val="1B1B1B"/>
                </a:solidFill>
                <a:latin typeface="Quattrocento Sans"/>
                <a:ea typeface="Quattrocento Sans"/>
                <a:cs typeface="Quattrocento Sans"/>
                <a:sym typeface="Quattrocento Sans"/>
              </a:rPr>
              <a:t>theo</a:t>
            </a:r>
            <a:r>
              <a:rPr lang="en-US" sz="3700" dirty="0">
                <a:solidFill>
                  <a:srgbClr val="1B1B1B"/>
                </a:solidFill>
                <a:latin typeface="Quattrocento Sans"/>
                <a:ea typeface="Quattrocento Sans"/>
                <a:cs typeface="Quattrocento Sans"/>
                <a:sym typeface="Quattrocento Sans"/>
              </a:rPr>
              <a:t> </a:t>
            </a:r>
            <a:r>
              <a:rPr lang="en-US" sz="3700" dirty="0" err="1">
                <a:solidFill>
                  <a:srgbClr val="1B1B1B"/>
                </a:solidFill>
                <a:latin typeface="Quattrocento Sans"/>
                <a:ea typeface="Quattrocento Sans"/>
                <a:cs typeface="Quattrocento Sans"/>
                <a:sym typeface="Quattrocento Sans"/>
              </a:rPr>
              <a:t>tuyến</a:t>
            </a:r>
            <a:r>
              <a:rPr lang="en-US" sz="3700" dirty="0">
                <a:solidFill>
                  <a:srgbClr val="1B1B1B"/>
                </a:solidFill>
                <a:latin typeface="Quattrocento Sans"/>
                <a:ea typeface="Quattrocento Sans"/>
                <a:cs typeface="Quattrocento Sans"/>
                <a:sym typeface="Quattrocento Sans"/>
              </a:rPr>
              <a:t> của nhiều giai đoạn </a:t>
            </a:r>
            <a:r>
              <a:rPr lang="en-US" sz="3700" dirty="0" err="1">
                <a:solidFill>
                  <a:srgbClr val="1B1B1B"/>
                </a:solidFill>
                <a:latin typeface="Quattrocento Sans"/>
                <a:ea typeface="Quattrocento Sans"/>
                <a:cs typeface="Quattrocento Sans"/>
                <a:sym typeface="Quattrocento Sans"/>
              </a:rPr>
              <a:t>rời</a:t>
            </a:r>
            <a:r>
              <a:rPr lang="en-US" sz="3700" dirty="0">
                <a:solidFill>
                  <a:srgbClr val="1B1B1B"/>
                </a:solidFill>
                <a:latin typeface="Quattrocento Sans"/>
                <a:ea typeface="Quattrocento Sans"/>
                <a:cs typeface="Quattrocento Sans"/>
                <a:sym typeface="Quattrocento Sans"/>
              </a:rPr>
              <a:t> </a:t>
            </a:r>
            <a:r>
              <a:rPr lang="en-US" sz="3700" dirty="0" err="1">
                <a:solidFill>
                  <a:srgbClr val="1B1B1B"/>
                </a:solidFill>
                <a:latin typeface="Quattrocento Sans"/>
                <a:ea typeface="Quattrocento Sans"/>
                <a:cs typeface="Quattrocento Sans"/>
                <a:sym typeface="Quattrocento Sans"/>
              </a:rPr>
              <a:t>rạc</a:t>
            </a:r>
            <a:r>
              <a:rPr lang="en-US" sz="3700" dirty="0">
                <a:solidFill>
                  <a:srgbClr val="1B1B1B"/>
                </a:solidFill>
                <a:latin typeface="Quattrocento Sans"/>
                <a:ea typeface="Quattrocento Sans"/>
                <a:cs typeface="Quattrocento Sans"/>
                <a:sym typeface="Quattrocento Sans"/>
              </a:rPr>
              <a:t> và kế tiếp nhau, mà không có sự chồng </a:t>
            </a:r>
            <a:r>
              <a:rPr lang="en-US" sz="3700" dirty="0" err="1">
                <a:solidFill>
                  <a:srgbClr val="1B1B1B"/>
                </a:solidFill>
                <a:latin typeface="Quattrocento Sans"/>
                <a:ea typeface="Quattrocento Sans"/>
                <a:cs typeface="Quattrocento Sans"/>
                <a:sym typeface="Quattrocento Sans"/>
              </a:rPr>
              <a:t>chéo</a:t>
            </a:r>
            <a:r>
              <a:rPr lang="en-US" sz="3700" dirty="0">
                <a:solidFill>
                  <a:srgbClr val="1B1B1B"/>
                </a:solidFill>
                <a:latin typeface="Quattrocento Sans"/>
                <a:ea typeface="Quattrocento Sans"/>
                <a:cs typeface="Quattrocento Sans"/>
                <a:sym typeface="Quattrocento Sans"/>
              </a:rPr>
              <a:t>.</a:t>
            </a:r>
            <a:endParaRPr sz="3700" dirty="0">
              <a:solidFill>
                <a:srgbClr val="1B1B1B"/>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1B1B1B"/>
                </a:solidFill>
                <a:highlight>
                  <a:schemeClr val="lt1"/>
                </a:highlight>
                <a:latin typeface="Quattrocento Sans"/>
                <a:ea typeface="Quattrocento Sans"/>
                <a:cs typeface="Quattrocento Sans"/>
                <a:sym typeface="Quattrocento Sans"/>
              </a:rPr>
              <a:t>Có 2 </a:t>
            </a:r>
            <a:r>
              <a:rPr lang="en-US" sz="3700" dirty="0" err="1">
                <a:solidFill>
                  <a:srgbClr val="1B1B1B"/>
                </a:solidFill>
                <a:highlight>
                  <a:schemeClr val="lt1"/>
                </a:highlight>
                <a:latin typeface="Quattrocento Sans"/>
                <a:ea typeface="Quattrocento Sans"/>
                <a:cs typeface="Quattrocento Sans"/>
                <a:sym typeface="Quattrocento Sans"/>
              </a:rPr>
              <a:t>loại</a:t>
            </a:r>
            <a:r>
              <a:rPr lang="en-US" sz="3700" dirty="0">
                <a:solidFill>
                  <a:srgbClr val="1B1B1B"/>
                </a:solidFill>
                <a:highlight>
                  <a:schemeClr val="lt1"/>
                </a:highlight>
                <a:latin typeface="Quattrocento Sans"/>
                <a:ea typeface="Quattrocento Sans"/>
                <a:cs typeface="Quattrocento Sans"/>
                <a:sym typeface="Quattrocento Sans"/>
              </a:rPr>
              <a:t> mô hình tiêu biểu đại diện </a:t>
            </a:r>
            <a:r>
              <a:rPr lang="en-US" sz="3700" dirty="0" err="1">
                <a:solidFill>
                  <a:srgbClr val="1B1B1B"/>
                </a:solidFill>
                <a:highlight>
                  <a:schemeClr val="lt1"/>
                </a:highlight>
                <a:latin typeface="Quattrocento Sans"/>
                <a:ea typeface="Quattrocento Sans"/>
                <a:cs typeface="Quattrocento Sans"/>
                <a:sym typeface="Quattrocento Sans"/>
              </a:rPr>
              <a:t>cho</a:t>
            </a:r>
            <a:r>
              <a:rPr lang="en-US" sz="3700" dirty="0">
                <a:solidFill>
                  <a:srgbClr val="1B1B1B"/>
                </a:solidFill>
                <a:highlight>
                  <a:schemeClr val="lt1"/>
                </a:highlight>
                <a:latin typeface="Quattrocento Sans"/>
                <a:ea typeface="Quattrocento Sans"/>
                <a:cs typeface="Quattrocento Sans"/>
                <a:sym typeface="Quattrocento Sans"/>
              </a:rPr>
              <a:t> mô hình phát triển tuần tự : Mô hình </a:t>
            </a:r>
            <a:r>
              <a:rPr lang="en-US" sz="3700" dirty="0" err="1">
                <a:solidFill>
                  <a:srgbClr val="1B1B1B"/>
                </a:solidFill>
                <a:highlight>
                  <a:schemeClr val="lt1"/>
                </a:highlight>
                <a:latin typeface="Quattrocento Sans"/>
                <a:ea typeface="Quattrocento Sans"/>
                <a:cs typeface="Quattrocento Sans"/>
                <a:sym typeface="Quattrocento Sans"/>
              </a:rPr>
              <a:t>thác</a:t>
            </a:r>
            <a:r>
              <a:rPr lang="en-US" sz="3700" dirty="0">
                <a:solidFill>
                  <a:srgbClr val="1B1B1B"/>
                </a:solidFill>
                <a:highlight>
                  <a:schemeClr val="lt1"/>
                </a:highlight>
                <a:latin typeface="Quattrocento Sans"/>
                <a:ea typeface="Quattrocento Sans"/>
                <a:cs typeface="Quattrocento Sans"/>
                <a:sym typeface="Quattrocento Sans"/>
              </a:rPr>
              <a:t> nước , Mô hình chữ V.</a:t>
            </a:r>
            <a:endParaRPr sz="3700" dirty="0">
              <a:solidFill>
                <a:schemeClr val="dk1"/>
              </a:solidFill>
              <a:latin typeface="Quattrocento Sans"/>
              <a:ea typeface="Quattrocento Sans"/>
              <a:cs typeface="Quattrocento Sans"/>
              <a:sym typeface="Quattrocento Sans"/>
            </a:endParaRPr>
          </a:p>
        </p:txBody>
      </p:sp>
      <p:sp>
        <p:nvSpPr>
          <p:cNvPr id="143" name="Google Shape;143;g114c29839a7_0_10"/>
          <p:cNvSpPr txBox="1"/>
          <p:nvPr/>
        </p:nvSpPr>
        <p:spPr>
          <a:xfrm>
            <a:off x="540225" y="850350"/>
            <a:ext cx="11190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tuần tự</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1000"/>
                                        <p:tgtEl>
                                          <p:spTgt spid="14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 calcmode="lin" valueType="num">
                                      <p:cBhvr additive="base">
                                        <p:cTn id="12" dur="1000"/>
                                        <p:tgtEl>
                                          <p:spTgt spid="14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114ebc8dc41_0_1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45" name="Google Shape;445;g114ebc8dc41_0_122"/>
          <p:cNvSpPr txBox="1"/>
          <p:nvPr/>
        </p:nvSpPr>
        <p:spPr>
          <a:xfrm>
            <a:off x="124700" y="843900"/>
            <a:ext cx="9776100" cy="5967600"/>
          </a:xfrm>
          <a:prstGeom prst="rect">
            <a:avLst/>
          </a:prstGeom>
          <a:noFill/>
          <a:ln>
            <a:noFill/>
          </a:ln>
        </p:spPr>
        <p:txBody>
          <a:bodyPr spcFirstLastPara="1" wrap="square" lIns="91425" tIns="45700" rIns="91425" bIns="45700" anchor="t" anchorCtr="0">
            <a:noAutofit/>
          </a:bodyPr>
          <a:lstStyle/>
          <a:p>
            <a:pPr marL="742950" lvl="1" indent="-374650" algn="l" rtl="0">
              <a:spcBef>
                <a:spcPts val="0"/>
              </a:spcBef>
              <a:spcAft>
                <a:spcPts val="0"/>
              </a:spcAft>
              <a:buClr>
                <a:srgbClr val="FF5A33"/>
              </a:buClr>
              <a:buSzPts val="3800"/>
              <a:buFont typeface="Quattrocento Sans"/>
              <a:buChar char="❖"/>
            </a:pPr>
            <a:r>
              <a:rPr lang="en-US" sz="3800" dirty="0">
                <a:solidFill>
                  <a:srgbClr val="1B1B1B"/>
                </a:solidFill>
                <a:latin typeface="Quattrocento Sans"/>
                <a:ea typeface="Quattrocento Sans"/>
                <a:cs typeface="Quattrocento Sans"/>
                <a:sym typeface="Quattrocento Sans"/>
              </a:rPr>
              <a:t>Product Backlog</a:t>
            </a:r>
            <a:endParaRPr sz="3800" dirty="0">
              <a:solidFill>
                <a:srgbClr val="333333"/>
              </a:solidFill>
              <a:highlight>
                <a:schemeClr val="lt1"/>
              </a:highlight>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Product Backlog là danh sách các chức năng cần được phát triển của sản phẩm.</a:t>
            </a:r>
            <a:endParaRPr sz="3800" dirty="0">
              <a:solidFill>
                <a:srgbClr val="333333"/>
              </a:solidFill>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Danh sách này do Product Owner quyết định.</a:t>
            </a:r>
            <a:endParaRPr sz="3800" dirty="0">
              <a:solidFill>
                <a:srgbClr val="333333"/>
              </a:solidFill>
              <a:latin typeface="Quattrocento Sans"/>
              <a:ea typeface="Quattrocento Sans"/>
              <a:cs typeface="Quattrocento Sans"/>
              <a:sym typeface="Quattrocento Sans"/>
            </a:endParaRPr>
          </a:p>
          <a:p>
            <a:pPr marL="1600200" lvl="3" indent="-355600" algn="l" rtl="0">
              <a:lnSpc>
                <a:spcPct val="115000"/>
              </a:lnSpc>
              <a:spcBef>
                <a:spcPts val="0"/>
              </a:spcBef>
              <a:spcAft>
                <a:spcPts val="0"/>
              </a:spcAft>
              <a:buClr>
                <a:srgbClr val="FF5A33"/>
              </a:buClr>
              <a:buSzPts val="3800"/>
              <a:buFont typeface="Quattrocento Sans"/>
              <a:buChar char="✔"/>
            </a:pPr>
            <a:r>
              <a:rPr lang="en-US" sz="3800" dirty="0">
                <a:solidFill>
                  <a:srgbClr val="333333"/>
                </a:solidFill>
                <a:latin typeface="Quattrocento Sans"/>
                <a:ea typeface="Quattrocento Sans"/>
                <a:cs typeface="Quattrocento Sans"/>
                <a:sym typeface="Quattrocento Sans"/>
              </a:rPr>
              <a:t>Thường xuyên được cập nhật để đáp ứng được nhu cầu thay đổi của khách hàng và dự án.</a:t>
            </a:r>
            <a:endParaRPr sz="3800" dirty="0">
              <a:solidFill>
                <a:srgbClr val="333333"/>
              </a:solidFill>
              <a:latin typeface="Quattrocento Sans"/>
              <a:ea typeface="Quattrocento Sans"/>
              <a:cs typeface="Quattrocento Sans"/>
              <a:sym typeface="Quattrocento Sans"/>
            </a:endParaRPr>
          </a:p>
        </p:txBody>
      </p:sp>
      <p:pic>
        <p:nvPicPr>
          <p:cNvPr id="446" name="Google Shape;446;g114ebc8dc41_0_122"/>
          <p:cNvPicPr preferRelativeResize="0"/>
          <p:nvPr/>
        </p:nvPicPr>
        <p:blipFill>
          <a:blip r:embed="rId3">
            <a:alphaModFix/>
          </a:blip>
          <a:stretch>
            <a:fillRect/>
          </a:stretch>
        </p:blipFill>
        <p:spPr>
          <a:xfrm>
            <a:off x="9732925" y="843900"/>
            <a:ext cx="2459075" cy="2420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anim calcmode="lin" valueType="num">
                                      <p:cBhvr additive="base">
                                        <p:cTn id="7" dur="1000"/>
                                        <p:tgtEl>
                                          <p:spTgt spid="44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45">
                                            <p:txEl>
                                              <p:pRg st="1" end="1"/>
                                            </p:txEl>
                                          </p:spTgt>
                                        </p:tgtEl>
                                        <p:attrNameLst>
                                          <p:attrName>style.visibility</p:attrName>
                                        </p:attrNameLst>
                                      </p:cBhvr>
                                      <p:to>
                                        <p:strVal val="visible"/>
                                      </p:to>
                                    </p:set>
                                    <p:anim calcmode="lin" valueType="num">
                                      <p:cBhvr additive="base">
                                        <p:cTn id="12" dur="1000"/>
                                        <p:tgtEl>
                                          <p:spTgt spid="44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45">
                                            <p:txEl>
                                              <p:pRg st="2" end="2"/>
                                            </p:txEl>
                                          </p:spTgt>
                                        </p:tgtEl>
                                        <p:attrNameLst>
                                          <p:attrName>style.visibility</p:attrName>
                                        </p:attrNameLst>
                                      </p:cBhvr>
                                      <p:to>
                                        <p:strVal val="visible"/>
                                      </p:to>
                                    </p:set>
                                    <p:anim calcmode="lin" valueType="num">
                                      <p:cBhvr additive="base">
                                        <p:cTn id="17" dur="1000"/>
                                        <p:tgtEl>
                                          <p:spTgt spid="44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45">
                                            <p:txEl>
                                              <p:pRg st="3" end="3"/>
                                            </p:txEl>
                                          </p:spTgt>
                                        </p:tgtEl>
                                        <p:attrNameLst>
                                          <p:attrName>style.visibility</p:attrName>
                                        </p:attrNameLst>
                                      </p:cBhvr>
                                      <p:to>
                                        <p:strVal val="visible"/>
                                      </p:to>
                                    </p:set>
                                    <p:anim calcmode="lin" valueType="num">
                                      <p:cBhvr additive="base">
                                        <p:cTn id="22" dur="1000"/>
                                        <p:tgtEl>
                                          <p:spTgt spid="445">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14ebc8dc41_0_1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52" name="Google Shape;452;g114ebc8dc41_0_129"/>
          <p:cNvSpPr txBox="1"/>
          <p:nvPr/>
        </p:nvSpPr>
        <p:spPr>
          <a:xfrm>
            <a:off x="613350" y="1431825"/>
            <a:ext cx="10965300" cy="4845900"/>
          </a:xfrm>
          <a:prstGeom prst="rect">
            <a:avLst/>
          </a:prstGeom>
          <a:noFill/>
          <a:ln>
            <a:noFill/>
          </a:ln>
        </p:spPr>
        <p:txBody>
          <a:bodyPr spcFirstLastPara="1" wrap="square" lIns="91425" tIns="45700" rIns="91425" bIns="45700" anchor="t" anchorCtr="0">
            <a:normAutofit/>
          </a:bodyPr>
          <a:lstStyle/>
          <a:p>
            <a:pPr marL="742950" lvl="1" indent="-381000" algn="l" rtl="0">
              <a:lnSpc>
                <a:spcPct val="115000"/>
              </a:lnSpc>
              <a:spcBef>
                <a:spcPts val="70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Một người có thể thực hiện nhiều việc ví dụ như dev có thể test.</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Phát hiện lỗi sớm.</a:t>
            </a:r>
            <a:endParaRPr sz="3900">
              <a:solidFill>
                <a:srgbClr val="333333"/>
              </a:solidFill>
              <a:latin typeface="Quattrocento Sans"/>
              <a:ea typeface="Quattrocento Sans"/>
              <a:cs typeface="Quattrocento Sans"/>
              <a:sym typeface="Quattrocento Sans"/>
            </a:endParaRPr>
          </a:p>
          <a:p>
            <a:pPr marL="742950" lvl="1" indent="-381000" algn="l" rtl="0">
              <a:lnSpc>
                <a:spcPct val="115000"/>
              </a:lnSpc>
              <a:spcBef>
                <a:spcPts val="0"/>
              </a:spcBef>
              <a:spcAft>
                <a:spcPts val="0"/>
              </a:spcAft>
              <a:buClr>
                <a:srgbClr val="FF5A33"/>
              </a:buClr>
              <a:buSzPts val="3900"/>
              <a:buFont typeface="Quattrocento Sans"/>
              <a:buChar char="❖"/>
            </a:pPr>
            <a:r>
              <a:rPr lang="en-US" sz="3900">
                <a:solidFill>
                  <a:srgbClr val="333333"/>
                </a:solidFill>
                <a:latin typeface="Quattrocento Sans"/>
                <a:ea typeface="Quattrocento Sans"/>
                <a:cs typeface="Quattrocento Sans"/>
                <a:sym typeface="Quattrocento Sans"/>
              </a:rPr>
              <a:t>Có khả năng áp dụng được cho những dự án mà yêu cầu khách hàng không rõ ràng ngay từ đầu.</a:t>
            </a:r>
            <a:endParaRPr sz="3900">
              <a:solidFill>
                <a:srgbClr val="333333"/>
              </a:solidFill>
              <a:latin typeface="Quattrocento Sans"/>
              <a:ea typeface="Quattrocento Sans"/>
              <a:cs typeface="Quattrocento Sans"/>
              <a:sym typeface="Quattrocento Sans"/>
            </a:endParaRPr>
          </a:p>
        </p:txBody>
      </p:sp>
      <p:sp>
        <p:nvSpPr>
          <p:cNvPr id="453" name="Google Shape;453;g114ebc8dc41_0_129"/>
          <p:cNvSpPr txBox="1"/>
          <p:nvPr/>
        </p:nvSpPr>
        <p:spPr>
          <a:xfrm>
            <a:off x="617100" y="762150"/>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 calcmode="lin" valueType="num">
                                      <p:cBhvr additive="base">
                                        <p:cTn id="7" dur="1000"/>
                                        <p:tgtEl>
                                          <p:spTgt spid="45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 calcmode="lin" valueType="num">
                                      <p:cBhvr additive="base">
                                        <p:cTn id="12" dur="1000"/>
                                        <p:tgtEl>
                                          <p:spTgt spid="45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2">
                                            <p:txEl>
                                              <p:pRg st="2" end="2"/>
                                            </p:txEl>
                                          </p:spTgt>
                                        </p:tgtEl>
                                        <p:attrNameLst>
                                          <p:attrName>style.visibility</p:attrName>
                                        </p:attrNameLst>
                                      </p:cBhvr>
                                      <p:to>
                                        <p:strVal val="visible"/>
                                      </p:to>
                                    </p:set>
                                    <p:anim calcmode="lin" valueType="num">
                                      <p:cBhvr additive="base">
                                        <p:cTn id="17" dur="1000"/>
                                        <p:tgtEl>
                                          <p:spTgt spid="45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14ebc8dc41_0_1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scrum</a:t>
            </a:r>
            <a:endParaRPr/>
          </a:p>
        </p:txBody>
      </p:sp>
      <p:sp>
        <p:nvSpPr>
          <p:cNvPr id="459" name="Google Shape;459;g114ebc8dc41_0_135"/>
          <p:cNvSpPr txBox="1"/>
          <p:nvPr/>
        </p:nvSpPr>
        <p:spPr>
          <a:xfrm>
            <a:off x="549550" y="1496950"/>
            <a:ext cx="11032800" cy="5165700"/>
          </a:xfrm>
          <a:prstGeom prst="rect">
            <a:avLst/>
          </a:prstGeom>
          <a:noFill/>
          <a:ln>
            <a:noFill/>
          </a:ln>
        </p:spPr>
        <p:txBody>
          <a:bodyPr spcFirstLastPara="1" wrap="square" lIns="91425" tIns="45700" rIns="91425" bIns="45700" anchor="t" anchorCtr="0">
            <a:noAutofit/>
          </a:bodyPr>
          <a:lstStyle/>
          <a:p>
            <a:pPr marL="742950" lvl="1" indent="-355600" algn="l" rtl="0">
              <a:lnSpc>
                <a:spcPct val="115000"/>
              </a:lnSpc>
              <a:spcBef>
                <a:spcPts val="70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Trình độ của nhóm cần có một kỹ năng nhất định.</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Phải có sự hiểu biết về mô hình aglie.</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Khó khăn trong việc xác định ngân sách và thời gian.</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Luôn nghe ý kiến phản hồi từ khách hàng và thay đổi theo nên thời gian sẽ kéo dài.</a:t>
            </a:r>
            <a:endParaRPr sz="3500">
              <a:solidFill>
                <a:srgbClr val="333333"/>
              </a:solidFill>
              <a:latin typeface="Quattrocento Sans"/>
              <a:ea typeface="Quattrocento Sans"/>
              <a:cs typeface="Quattrocento Sans"/>
              <a:sym typeface="Quattrocento Sans"/>
            </a:endParaRPr>
          </a:p>
          <a:p>
            <a:pPr marL="742950" lvl="1" indent="-355600" algn="l" rtl="0">
              <a:lnSpc>
                <a:spcPct val="115000"/>
              </a:lnSpc>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Vai trò của PO rất quan trọng, PO là người định hướng sản phẩm. Nếu PO làm không tốt sẽ ảnh hưởng đến kết quả chung.</a:t>
            </a:r>
            <a:endParaRPr sz="3500">
              <a:solidFill>
                <a:srgbClr val="333333"/>
              </a:solidFill>
              <a:latin typeface="Quattrocento Sans"/>
              <a:ea typeface="Quattrocento Sans"/>
              <a:cs typeface="Quattrocento Sans"/>
              <a:sym typeface="Quattrocento Sans"/>
            </a:endParaRPr>
          </a:p>
        </p:txBody>
      </p:sp>
      <p:sp>
        <p:nvSpPr>
          <p:cNvPr id="460" name="Google Shape;460;g114ebc8dc41_0_135"/>
          <p:cNvSpPr txBox="1"/>
          <p:nvPr/>
        </p:nvSpPr>
        <p:spPr>
          <a:xfrm>
            <a:off x="549550" y="831713"/>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Scrum</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9">
                                            <p:txEl>
                                              <p:pRg st="0" end="0"/>
                                            </p:txEl>
                                          </p:spTgt>
                                        </p:tgtEl>
                                        <p:attrNameLst>
                                          <p:attrName>style.visibility</p:attrName>
                                        </p:attrNameLst>
                                      </p:cBhvr>
                                      <p:to>
                                        <p:strVal val="visible"/>
                                      </p:to>
                                    </p:set>
                                    <p:anim calcmode="lin" valueType="num">
                                      <p:cBhvr additive="base">
                                        <p:cTn id="7" dur="1000"/>
                                        <p:tgtEl>
                                          <p:spTgt spid="45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9">
                                            <p:txEl>
                                              <p:pRg st="1" end="1"/>
                                            </p:txEl>
                                          </p:spTgt>
                                        </p:tgtEl>
                                        <p:attrNameLst>
                                          <p:attrName>style.visibility</p:attrName>
                                        </p:attrNameLst>
                                      </p:cBhvr>
                                      <p:to>
                                        <p:strVal val="visible"/>
                                      </p:to>
                                    </p:set>
                                    <p:anim calcmode="lin" valueType="num">
                                      <p:cBhvr additive="base">
                                        <p:cTn id="12" dur="1000"/>
                                        <p:tgtEl>
                                          <p:spTgt spid="45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9">
                                            <p:txEl>
                                              <p:pRg st="2" end="2"/>
                                            </p:txEl>
                                          </p:spTgt>
                                        </p:tgtEl>
                                        <p:attrNameLst>
                                          <p:attrName>style.visibility</p:attrName>
                                        </p:attrNameLst>
                                      </p:cBhvr>
                                      <p:to>
                                        <p:strVal val="visible"/>
                                      </p:to>
                                    </p:set>
                                    <p:anim calcmode="lin" valueType="num">
                                      <p:cBhvr additive="base">
                                        <p:cTn id="17" dur="1000"/>
                                        <p:tgtEl>
                                          <p:spTgt spid="45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9">
                                            <p:txEl>
                                              <p:pRg st="3" end="3"/>
                                            </p:txEl>
                                          </p:spTgt>
                                        </p:tgtEl>
                                        <p:attrNameLst>
                                          <p:attrName>style.visibility</p:attrName>
                                        </p:attrNameLst>
                                      </p:cBhvr>
                                      <p:to>
                                        <p:strVal val="visible"/>
                                      </p:to>
                                    </p:set>
                                    <p:anim calcmode="lin" valueType="num">
                                      <p:cBhvr additive="base">
                                        <p:cTn id="22" dur="1000"/>
                                        <p:tgtEl>
                                          <p:spTgt spid="45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59">
                                            <p:txEl>
                                              <p:pRg st="4" end="4"/>
                                            </p:txEl>
                                          </p:spTgt>
                                        </p:tgtEl>
                                        <p:attrNameLst>
                                          <p:attrName>style.visibility</p:attrName>
                                        </p:attrNameLst>
                                      </p:cBhvr>
                                      <p:to>
                                        <p:strVal val="visible"/>
                                      </p:to>
                                    </p:set>
                                    <p:anim calcmode="lin" valueType="num">
                                      <p:cBhvr additive="base">
                                        <p:cTn id="27" dur="1000"/>
                                        <p:tgtEl>
                                          <p:spTgt spid="459">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50bd0e76a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466" name="Google Shape;466;g1150bd0e76a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67" name="Google Shape;467;g1150bd0e76a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68" name="Google Shape;468;g1150bd0e76a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g1150bd0e76a_0_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tuần tự </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lặp lại-gia tăng</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Scrum</a:t>
            </a:r>
            <a:endParaRPr sz="2200" b="1">
              <a:solidFill>
                <a:srgbClr val="333333"/>
              </a:solidFill>
              <a:latin typeface="Quattrocento Sans"/>
              <a:ea typeface="Quattrocento Sans"/>
              <a:cs typeface="Quattrocento Sans"/>
              <a:sym typeface="Quattrocento Sans"/>
            </a:endParaRPr>
          </a:p>
        </p:txBody>
      </p:sp>
      <p:sp>
        <p:nvSpPr>
          <p:cNvPr id="470" name="Google Shape;470;g1150bd0e76a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471" name="Google Shape;471;g1150bd0e76a_0_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150bd0e76a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477" name="Google Shape;477;g1150bd0e76a_0_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478" name="Google Shape;478;g1150bd0e76a_0_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79" name="Google Shape;479;g1150bd0e76a_0_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g1150bd0e76a_0_1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Kanban</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Agile</a:t>
            </a:r>
            <a:endParaRPr sz="3000">
              <a:solidFill>
                <a:schemeClr val="dk1"/>
              </a:solidFill>
              <a:latin typeface="Quattrocento Sans"/>
              <a:ea typeface="Quattrocento Sans"/>
              <a:cs typeface="Quattrocento Sans"/>
              <a:sym typeface="Quattrocento Sans"/>
            </a:endParaRPr>
          </a:p>
          <a:p>
            <a:pPr marL="457200" lvl="0" indent="-4191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2200" b="1">
              <a:solidFill>
                <a:srgbClr val="333333"/>
              </a:solidFill>
              <a:latin typeface="Quattrocento Sans"/>
              <a:ea typeface="Quattrocento Sans"/>
              <a:cs typeface="Quattrocento Sans"/>
              <a:sym typeface="Quattrocento Sans"/>
            </a:endParaRPr>
          </a:p>
        </p:txBody>
      </p:sp>
      <p:sp>
        <p:nvSpPr>
          <p:cNvPr id="481" name="Google Shape;481;g1150bd0e76a_0_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482" name="Google Shape;482;g1150bd0e76a_0_1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2: Kiểm thử trong vòng đời phát triển phần mềm</a:t>
            </a:r>
            <a:endParaRPr/>
          </a:p>
        </p:txBody>
      </p:sp>
      <p:sp>
        <p:nvSpPr>
          <p:cNvPr id="488" name="Google Shape;488;p1"/>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489" name="Google Shape;489;p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114c29839a7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sp>
        <p:nvSpPr>
          <p:cNvPr id="495" name="Google Shape;495;g114c29839a7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pic>
        <p:nvPicPr>
          <p:cNvPr id="496" name="Google Shape;496;g114c29839a7_0_0"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497" name="Google Shape;497;g114c29839a7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8" name="Google Shape;498;g114c29839a7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499" name="Google Shape;499;g114c29839a7_0_0"/>
          <p:cNvSpPr txBox="1"/>
          <p:nvPr/>
        </p:nvSpPr>
        <p:spPr>
          <a:xfrm>
            <a:off x="1334525" y="2073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Kanban</a:t>
            </a:r>
            <a:endParaRPr sz="3000">
              <a:solidFill>
                <a:schemeClr val="dk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Mô hình phát triển Agile</a:t>
            </a:r>
            <a:endParaRPr sz="3000">
              <a:solidFill>
                <a:schemeClr val="dk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dk1"/>
              </a:buClr>
              <a:buSzPts val="3000"/>
              <a:buFont typeface="Quattrocento Sans"/>
              <a:buChar char="•"/>
            </a:pPr>
            <a:r>
              <a:rPr lang="en-US" sz="3000">
                <a:solidFill>
                  <a:schemeClr val="dk1"/>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3000">
              <a:solidFill>
                <a:schemeClr val="dk1"/>
              </a:solidFill>
              <a:latin typeface="Quattrocento Sans"/>
              <a:ea typeface="Quattrocento Sans"/>
              <a:cs typeface="Quattrocento Sans"/>
              <a:sym typeface="Quattrocento Sans"/>
            </a:endParaRPr>
          </a:p>
        </p:txBody>
      </p:sp>
      <p:sp>
        <p:nvSpPr>
          <p:cNvPr id="500" name="Google Shape;500;g114c29839a7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114ebc8dc41_0_147"/>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dirty="0">
                <a:solidFill>
                  <a:srgbClr val="FFA15D"/>
                </a:solidFill>
                <a:latin typeface="Calibri"/>
                <a:ea typeface="Calibri"/>
                <a:cs typeface="Calibri"/>
                <a:sym typeface="Calibri"/>
              </a:rPr>
              <a:t>mô hình phát triển </a:t>
            </a:r>
            <a:r>
              <a:rPr lang="en-US" sz="5400" b="1" cap="small" dirty="0" err="1">
                <a:solidFill>
                  <a:srgbClr val="FFA15D"/>
                </a:solidFill>
                <a:latin typeface="Calibri"/>
                <a:ea typeface="Calibri"/>
                <a:cs typeface="Calibri"/>
                <a:sym typeface="Calibri"/>
              </a:rPr>
              <a:t>kanban</a:t>
            </a:r>
            <a:endParaRPr sz="5400" b="1" cap="small" dirty="0">
              <a:solidFill>
                <a:srgbClr val="FFA15D"/>
              </a:solidFill>
              <a:latin typeface="Calibri"/>
              <a:ea typeface="Calibri"/>
              <a:cs typeface="Calibri"/>
              <a:sym typeface="Calibri"/>
            </a:endParaRPr>
          </a:p>
        </p:txBody>
      </p:sp>
      <p:cxnSp>
        <p:nvCxnSpPr>
          <p:cNvPr id="506" name="Google Shape;506;g114ebc8dc41_0_147"/>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14ebc8dc41_0_1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Mô hình phát triển </a:t>
            </a:r>
            <a:r>
              <a:rPr lang="en-US" dirty="0" err="1"/>
              <a:t>kanban</a:t>
            </a:r>
            <a:endParaRPr dirty="0"/>
          </a:p>
        </p:txBody>
      </p:sp>
      <p:sp>
        <p:nvSpPr>
          <p:cNvPr id="512" name="Google Shape;512;g114ebc8dc41_0_141"/>
          <p:cNvSpPr txBox="1"/>
          <p:nvPr/>
        </p:nvSpPr>
        <p:spPr>
          <a:xfrm>
            <a:off x="507200" y="1286375"/>
            <a:ext cx="11075100" cy="54879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Kanban là một </a:t>
            </a:r>
            <a:r>
              <a:rPr lang="en-US" sz="3400" dirty="0" err="1">
                <a:solidFill>
                  <a:srgbClr val="333333"/>
                </a:solidFill>
                <a:highlight>
                  <a:schemeClr val="lt1"/>
                </a:highlight>
                <a:latin typeface="Quattrocento Sans"/>
                <a:ea typeface="Quattrocento Sans"/>
                <a:cs typeface="Quattrocento Sans"/>
                <a:sym typeface="Quattrocento Sans"/>
              </a:rPr>
              <a:t>phương</a:t>
            </a:r>
            <a:r>
              <a:rPr lang="en-US" sz="3400" dirty="0">
                <a:solidFill>
                  <a:srgbClr val="333333"/>
                </a:solidFill>
                <a:highlight>
                  <a:schemeClr val="lt1"/>
                </a:highlight>
                <a:latin typeface="Quattrocento Sans"/>
                <a:ea typeface="Quattrocento Sans"/>
                <a:cs typeface="Quattrocento Sans"/>
                <a:sym typeface="Quattrocento Sans"/>
              </a:rPr>
              <a:t> pháp Agile nhưng không nhất thiết cần có tính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Các quy trình như Scrum có các lần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ngắn (Sprint) là </a:t>
            </a:r>
            <a:r>
              <a:rPr lang="en-US" sz="3400" dirty="0" err="1">
                <a:solidFill>
                  <a:srgbClr val="333333"/>
                </a:solidFill>
                <a:highlight>
                  <a:schemeClr val="lt1"/>
                </a:highlight>
                <a:latin typeface="Quattrocento Sans"/>
                <a:ea typeface="Quattrocento Sans"/>
                <a:cs typeface="Quattrocento Sans"/>
                <a:sym typeface="Quattrocento Sans"/>
              </a:rPr>
              <a:t>vòng</a:t>
            </a:r>
            <a:r>
              <a:rPr lang="en-US" sz="3400" dirty="0">
                <a:solidFill>
                  <a:srgbClr val="333333"/>
                </a:solidFill>
                <a:highlight>
                  <a:schemeClr val="lt1"/>
                </a:highlight>
                <a:latin typeface="Quattrocento Sans"/>
                <a:ea typeface="Quattrocento Sans"/>
                <a:cs typeface="Quattrocento Sans"/>
                <a:sym typeface="Quattrocento Sans"/>
              </a:rPr>
              <a:t> đời của dự án trên quy mô nhỏ, có điểm bắt đầu và kết thúc riêng biệt </a:t>
            </a:r>
            <a:r>
              <a:rPr lang="en-US" sz="3400" dirty="0" err="1">
                <a:solidFill>
                  <a:srgbClr val="333333"/>
                </a:solidFill>
                <a:highlight>
                  <a:schemeClr val="lt1"/>
                </a:highlight>
                <a:latin typeface="Quattrocento Sans"/>
                <a:ea typeface="Quattrocento Sans"/>
                <a:cs typeface="Quattrocento Sans"/>
                <a:sym typeface="Quattrocento Sans"/>
              </a:rPr>
              <a:t>cho</a:t>
            </a:r>
            <a:r>
              <a:rPr lang="en-US" sz="3400" dirty="0">
                <a:solidFill>
                  <a:srgbClr val="333333"/>
                </a:solidFill>
                <a:highlight>
                  <a:schemeClr val="lt1"/>
                </a:highlight>
                <a:latin typeface="Quattrocento Sans"/>
                <a:ea typeface="Quattrocento Sans"/>
                <a:cs typeface="Quattrocento Sans"/>
                <a:sym typeface="Quattrocento Sans"/>
              </a:rPr>
              <a:t> mỗi lần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Kanban </a:t>
            </a:r>
            <a:r>
              <a:rPr lang="en-US" sz="3400" dirty="0" err="1">
                <a:solidFill>
                  <a:srgbClr val="333333"/>
                </a:solidFill>
                <a:highlight>
                  <a:schemeClr val="lt1"/>
                </a:highlight>
                <a:latin typeface="Quattrocento Sans"/>
                <a:ea typeface="Quattrocento Sans"/>
                <a:cs typeface="Quattrocento Sans"/>
                <a:sym typeface="Quattrocento Sans"/>
              </a:rPr>
              <a:t>cho</a:t>
            </a:r>
            <a:r>
              <a:rPr lang="en-US" sz="3400" dirty="0">
                <a:solidFill>
                  <a:srgbClr val="333333"/>
                </a:solidFill>
                <a:highlight>
                  <a:schemeClr val="lt1"/>
                </a:highlight>
                <a:latin typeface="Quattrocento Sans"/>
                <a:ea typeface="Quattrocento Sans"/>
                <a:cs typeface="Quattrocento Sans"/>
                <a:sym typeface="Quattrocento Sans"/>
              </a:rPr>
              <a:t> phép phần mềm được phát triển trong một chu kỳ phát triển lớn. </a:t>
            </a:r>
            <a:endParaRPr sz="3400" dirty="0">
              <a:solidFill>
                <a:srgbClr val="333333"/>
              </a:solidFill>
              <a:highlight>
                <a:schemeClr val="lt1"/>
              </a:highlight>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dirty="0">
                <a:solidFill>
                  <a:srgbClr val="333333"/>
                </a:solidFill>
                <a:highlight>
                  <a:schemeClr val="lt1"/>
                </a:highlight>
                <a:latin typeface="Quattrocento Sans"/>
                <a:ea typeface="Quattrocento Sans"/>
                <a:cs typeface="Quattrocento Sans"/>
                <a:sym typeface="Quattrocento Sans"/>
              </a:rPr>
              <a:t>Kanban là một ví dụ về một </a:t>
            </a:r>
            <a:r>
              <a:rPr lang="en-US" sz="3400" dirty="0" err="1">
                <a:solidFill>
                  <a:srgbClr val="333333"/>
                </a:solidFill>
                <a:highlight>
                  <a:schemeClr val="lt1"/>
                </a:highlight>
                <a:latin typeface="Quattrocento Sans"/>
                <a:ea typeface="Quattrocento Sans"/>
                <a:cs typeface="Quattrocento Sans"/>
                <a:sym typeface="Quattrocento Sans"/>
              </a:rPr>
              <a:t>phương</a:t>
            </a:r>
            <a:r>
              <a:rPr lang="en-US" sz="3400" dirty="0">
                <a:solidFill>
                  <a:srgbClr val="333333"/>
                </a:solidFill>
                <a:highlight>
                  <a:schemeClr val="lt1"/>
                </a:highlight>
                <a:latin typeface="Quattrocento Sans"/>
                <a:ea typeface="Quattrocento Sans"/>
                <a:cs typeface="Quattrocento Sans"/>
                <a:sym typeface="Quattrocento Sans"/>
              </a:rPr>
              <a:t> pháp Agile vì nó đáp ứng tất cả </a:t>
            </a:r>
            <a:r>
              <a:rPr lang="en-US" sz="3400" dirty="0" err="1">
                <a:solidFill>
                  <a:srgbClr val="333333"/>
                </a:solidFill>
                <a:highlight>
                  <a:schemeClr val="lt1"/>
                </a:highlight>
                <a:latin typeface="Quattrocento Sans"/>
                <a:ea typeface="Quattrocento Sans"/>
                <a:cs typeface="Quattrocento Sans"/>
                <a:sym typeface="Quattrocento Sans"/>
              </a:rPr>
              <a:t>mười</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hai</a:t>
            </a:r>
            <a:r>
              <a:rPr lang="en-US" sz="3400" dirty="0">
                <a:solidFill>
                  <a:srgbClr val="333333"/>
                </a:solidFill>
                <a:highlight>
                  <a:schemeClr val="lt1"/>
                </a:highlight>
                <a:latin typeface="Quattrocento Sans"/>
                <a:ea typeface="Quattrocento Sans"/>
                <a:cs typeface="Quattrocento Sans"/>
                <a:sym typeface="Quattrocento Sans"/>
              </a:rPr>
              <a:t> nguyên </a:t>
            </a:r>
            <a:r>
              <a:rPr lang="en-US" sz="3400" dirty="0" err="1">
                <a:solidFill>
                  <a:srgbClr val="333333"/>
                </a:solidFill>
                <a:highlight>
                  <a:schemeClr val="lt1"/>
                </a:highlight>
                <a:latin typeface="Quattrocento Sans"/>
                <a:ea typeface="Quattrocento Sans"/>
                <a:cs typeface="Quattrocento Sans"/>
                <a:sym typeface="Quattrocento Sans"/>
              </a:rPr>
              <a:t>tắc</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đằng</a:t>
            </a:r>
            <a:r>
              <a:rPr lang="en-US" sz="3400" dirty="0">
                <a:solidFill>
                  <a:srgbClr val="333333"/>
                </a:solidFill>
                <a:highlight>
                  <a:schemeClr val="lt1"/>
                </a:highlight>
                <a:latin typeface="Quattrocento Sans"/>
                <a:ea typeface="Quattrocento Sans"/>
                <a:cs typeface="Quattrocento Sans"/>
                <a:sym typeface="Quattrocento Sans"/>
              </a:rPr>
              <a:t> sau tuyên ngôn Agile, bởi vì mặc dù nó không có tính </a:t>
            </a:r>
            <a:r>
              <a:rPr lang="en-US" sz="3400" dirty="0" err="1">
                <a:solidFill>
                  <a:srgbClr val="333333"/>
                </a:solidFill>
                <a:highlight>
                  <a:schemeClr val="lt1"/>
                </a:highlight>
                <a:latin typeface="Quattrocento Sans"/>
                <a:ea typeface="Quattrocento Sans"/>
                <a:cs typeface="Quattrocento Sans"/>
                <a:sym typeface="Quattrocento Sans"/>
              </a:rPr>
              <a:t>lặp</a:t>
            </a:r>
            <a:r>
              <a:rPr lang="en-US" sz="3400" dirty="0">
                <a:solidFill>
                  <a:srgbClr val="333333"/>
                </a:solidFill>
                <a:highlight>
                  <a:schemeClr val="lt1"/>
                </a:highlight>
                <a:latin typeface="Quattrocento Sans"/>
                <a:ea typeface="Quattrocento Sans"/>
                <a:cs typeface="Quattrocento Sans"/>
                <a:sym typeface="Quattrocento Sans"/>
              </a:rPr>
              <a:t>, nhưng vẫn có tính </a:t>
            </a:r>
            <a:r>
              <a:rPr lang="en-US" sz="3400" dirty="0" err="1">
                <a:solidFill>
                  <a:srgbClr val="333333"/>
                </a:solidFill>
                <a:highlight>
                  <a:schemeClr val="lt1"/>
                </a:highlight>
                <a:latin typeface="Quattrocento Sans"/>
                <a:ea typeface="Quattrocento Sans"/>
                <a:cs typeface="Quattrocento Sans"/>
                <a:sym typeface="Quattrocento Sans"/>
              </a:rPr>
              <a:t>tăng</a:t>
            </a:r>
            <a:r>
              <a:rPr lang="en-US" sz="3400" dirty="0">
                <a:solidFill>
                  <a:srgbClr val="333333"/>
                </a:solidFill>
                <a:highlight>
                  <a:schemeClr val="lt1"/>
                </a:highlight>
                <a:latin typeface="Quattrocento Sans"/>
                <a:ea typeface="Quattrocento Sans"/>
                <a:cs typeface="Quattrocento Sans"/>
                <a:sym typeface="Quattrocento Sans"/>
              </a:rPr>
              <a:t> </a:t>
            </a:r>
            <a:r>
              <a:rPr lang="en-US" sz="3400" dirty="0" err="1">
                <a:solidFill>
                  <a:srgbClr val="333333"/>
                </a:solidFill>
                <a:highlight>
                  <a:schemeClr val="lt1"/>
                </a:highlight>
                <a:latin typeface="Quattrocento Sans"/>
                <a:ea typeface="Quattrocento Sans"/>
                <a:cs typeface="Quattrocento Sans"/>
                <a:sym typeface="Quattrocento Sans"/>
              </a:rPr>
              <a:t>trưởng</a:t>
            </a:r>
            <a:r>
              <a:rPr lang="en-US" sz="3400" dirty="0">
                <a:solidFill>
                  <a:srgbClr val="333333"/>
                </a:solidFill>
                <a:highlight>
                  <a:schemeClr val="lt1"/>
                </a:highlight>
                <a:latin typeface="Quattrocento Sans"/>
                <a:ea typeface="Quattrocento Sans"/>
                <a:cs typeface="Quattrocento Sans"/>
                <a:sym typeface="Quattrocento Sans"/>
              </a:rPr>
              <a:t>.</a:t>
            </a:r>
            <a:endParaRPr sz="3400" dirty="0">
              <a:solidFill>
                <a:srgbClr val="333333"/>
              </a:solidFill>
              <a:latin typeface="Quattrocento Sans"/>
              <a:ea typeface="Quattrocento Sans"/>
              <a:cs typeface="Quattrocento Sans"/>
              <a:sym typeface="Quattrocento Sans"/>
            </a:endParaRPr>
          </a:p>
        </p:txBody>
      </p:sp>
      <p:sp>
        <p:nvSpPr>
          <p:cNvPr id="513" name="Google Shape;513;g114ebc8dc41_0_141"/>
          <p:cNvSpPr txBox="1"/>
          <p:nvPr/>
        </p:nvSpPr>
        <p:spPr>
          <a:xfrm>
            <a:off x="575650" y="681375"/>
            <a:ext cx="108606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rgbClr val="333333"/>
                </a:solidFill>
                <a:latin typeface="Quattrocento Sans"/>
                <a:ea typeface="Quattrocento Sans"/>
                <a:cs typeface="Quattrocento Sans"/>
                <a:sym typeface="Quattrocento Sans"/>
              </a:rPr>
              <a:t>Mô hình phát triển Kanban</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anim calcmode="lin" valueType="num">
                                      <p:cBhvr additive="base">
                                        <p:cTn id="7" dur="1000"/>
                                        <p:tgtEl>
                                          <p:spTgt spid="51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12">
                                            <p:txEl>
                                              <p:pRg st="1" end="1"/>
                                            </p:txEl>
                                          </p:spTgt>
                                        </p:tgtEl>
                                        <p:attrNameLst>
                                          <p:attrName>style.visibility</p:attrName>
                                        </p:attrNameLst>
                                      </p:cBhvr>
                                      <p:to>
                                        <p:strVal val="visible"/>
                                      </p:to>
                                    </p:set>
                                    <p:anim calcmode="lin" valueType="num">
                                      <p:cBhvr additive="base">
                                        <p:cTn id="12" dur="1000"/>
                                        <p:tgtEl>
                                          <p:spTgt spid="51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114ebc8dc41_0_1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19" name="Google Shape;519;g114ebc8dc41_0_152"/>
          <p:cNvSpPr txBox="1"/>
          <p:nvPr/>
        </p:nvSpPr>
        <p:spPr>
          <a:xfrm>
            <a:off x="639750" y="968850"/>
            <a:ext cx="10912500" cy="49203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Khác với mô hình Scrum là giới hạn thời gian </a:t>
            </a:r>
            <a:r>
              <a:rPr lang="en-US" sz="3700" dirty="0" err="1">
                <a:solidFill>
                  <a:srgbClr val="333333"/>
                </a:solidFill>
                <a:highlight>
                  <a:schemeClr val="lt1"/>
                </a:highlight>
                <a:latin typeface="Quattrocento Sans"/>
                <a:ea typeface="Quattrocento Sans"/>
                <a:cs typeface="Quattrocento Sans"/>
                <a:sym typeface="Quattrocento Sans"/>
              </a:rPr>
              <a:t>cho</a:t>
            </a:r>
            <a:r>
              <a:rPr lang="en-US" sz="3700" dirty="0">
                <a:solidFill>
                  <a:srgbClr val="333333"/>
                </a:solidFill>
                <a:highlight>
                  <a:schemeClr val="lt1"/>
                </a:highlight>
                <a:latin typeface="Quattrocento Sans"/>
                <a:ea typeface="Quattrocento Sans"/>
                <a:cs typeface="Quattrocento Sans"/>
                <a:sym typeface="Quattrocento Sans"/>
              </a:rPr>
              <a:t> phép để hoàn thành một công việc cụ thể (sprint) thì Kanban giới hạn số lượng công việc </a:t>
            </a:r>
            <a:r>
              <a:rPr lang="en-US" sz="3700" dirty="0" err="1">
                <a:solidFill>
                  <a:srgbClr val="333333"/>
                </a:solidFill>
                <a:highlight>
                  <a:schemeClr val="lt1"/>
                </a:highlight>
                <a:latin typeface="Quattrocento Sans"/>
                <a:ea typeface="Quattrocento Sans"/>
                <a:cs typeface="Quattrocento Sans"/>
                <a:sym typeface="Quattrocento Sans"/>
              </a:rPr>
              <a:t>cho</a:t>
            </a:r>
            <a:r>
              <a:rPr lang="en-US" sz="3700" dirty="0">
                <a:solidFill>
                  <a:srgbClr val="333333"/>
                </a:solidFill>
                <a:highlight>
                  <a:schemeClr val="lt1"/>
                </a:highlight>
                <a:latin typeface="Quattrocento Sans"/>
                <a:ea typeface="Quattrocento Sans"/>
                <a:cs typeface="Quattrocento Sans"/>
                <a:sym typeface="Quattrocento Sans"/>
              </a:rPr>
              <a:t> phép trong một điều kiện nhất định (bao </a:t>
            </a:r>
            <a:r>
              <a:rPr lang="en-US" sz="3700" dirty="0" err="1">
                <a:solidFill>
                  <a:srgbClr val="333333"/>
                </a:solidFill>
                <a:highlight>
                  <a:schemeClr val="lt1"/>
                </a:highlight>
                <a:latin typeface="Quattrocento Sans"/>
                <a:ea typeface="Quattrocento Sans"/>
                <a:cs typeface="Quattrocento Sans"/>
                <a:sym typeface="Quattrocento Sans"/>
              </a:rPr>
              <a:t>gồm</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nhiều</a:t>
            </a:r>
            <a:r>
              <a:rPr lang="en-US" sz="3700" dirty="0">
                <a:solidFill>
                  <a:srgbClr val="333333"/>
                </a:solidFill>
                <a:highlight>
                  <a:schemeClr val="lt1"/>
                </a:highlight>
                <a:latin typeface="Quattrocento Sans"/>
                <a:ea typeface="Quattrocento Sans"/>
                <a:cs typeface="Quattrocento Sans"/>
                <a:sym typeface="Quattrocento Sans"/>
              </a:rPr>
              <a:t> task trên </a:t>
            </a:r>
            <a:r>
              <a:rPr lang="en-US" sz="3700" dirty="0" err="1">
                <a:solidFill>
                  <a:srgbClr val="333333"/>
                </a:solidFill>
                <a:highlight>
                  <a:schemeClr val="lt1"/>
                </a:highlight>
                <a:latin typeface="Quattrocento Sans"/>
                <a:ea typeface="Quattrocento Sans"/>
                <a:cs typeface="Quattrocento Sans"/>
                <a:sym typeface="Quattrocento Sans"/>
              </a:rPr>
              <a:t>một</a:t>
            </a:r>
            <a:r>
              <a:rPr lang="en-US" sz="3700" dirty="0">
                <a:solidFill>
                  <a:srgbClr val="333333"/>
                </a:solidFill>
                <a:highlight>
                  <a:schemeClr val="lt1"/>
                </a:highlight>
                <a:latin typeface="Quattrocento Sans"/>
                <a:ea typeface="Quattrocento Sans"/>
                <a:cs typeface="Quattrocento Sans"/>
                <a:sym typeface="Quattrocento Sans"/>
              </a:rPr>
              <a:t> thẻ Kanban).</a:t>
            </a:r>
            <a:endParaRPr sz="3700" dirty="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9">
                                            <p:txEl>
                                              <p:pRg st="0" end="0"/>
                                            </p:txEl>
                                          </p:spTgt>
                                        </p:tgtEl>
                                        <p:attrNameLst>
                                          <p:attrName>style.visibility</p:attrName>
                                        </p:attrNameLst>
                                      </p:cBhvr>
                                      <p:to>
                                        <p:strVal val="visible"/>
                                      </p:to>
                                    </p:set>
                                    <p:anim calcmode="lin" valueType="num">
                                      <p:cBhvr additive="base">
                                        <p:cTn id="7" dur="1000"/>
                                        <p:tgtEl>
                                          <p:spTgt spid="51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4c29839a7_1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49" name="Google Shape;149;g114c29839a7_1_0"/>
          <p:cNvSpPr txBox="1"/>
          <p:nvPr/>
        </p:nvSpPr>
        <p:spPr>
          <a:xfrm>
            <a:off x="431000" y="1459750"/>
            <a:ext cx="11151300" cy="5202900"/>
          </a:xfrm>
          <a:prstGeom prst="rect">
            <a:avLst/>
          </a:prstGeom>
          <a:noFill/>
          <a:ln>
            <a:noFill/>
          </a:ln>
        </p:spPr>
        <p:txBody>
          <a:bodyPr spcFirstLastPara="1" wrap="square" lIns="91425" tIns="45700" rIns="91425" bIns="45700" anchor="t" anchorCtr="0">
            <a:noAutofit/>
          </a:bodyPr>
          <a:lstStyle/>
          <a:p>
            <a:pPr marL="742950" lvl="1" indent="-349250" algn="l" rtl="0">
              <a:spcBef>
                <a:spcPts val="480"/>
              </a:spcBef>
              <a:spcAft>
                <a:spcPts val="0"/>
              </a:spcAft>
              <a:buClr>
                <a:srgbClr val="FF5A33"/>
              </a:buClr>
              <a:buSzPts val="3400"/>
              <a:buFont typeface="Quattrocento Sans"/>
              <a:buChar char="❖"/>
            </a:pPr>
            <a:r>
              <a:rPr lang="en-US" sz="3400">
                <a:solidFill>
                  <a:srgbClr val="333333"/>
                </a:solidFill>
                <a:latin typeface="Quattrocento Sans"/>
                <a:ea typeface="Quattrocento Sans"/>
                <a:cs typeface="Quattrocento Sans"/>
                <a:sym typeface="Quattrocento Sans"/>
              </a:rPr>
              <a:t>Trong mô hình này, hoạt động phát triển phần mềm được chia thành các giai đoạn khác nhau và từng giai đoạn bao gồm hàng loạt các nhiệm vụ và có các mục tiêu khác nhau.</a:t>
            </a:r>
            <a:endParaRPr sz="3400">
              <a:solidFill>
                <a:srgbClr val="333333"/>
              </a:solidFill>
              <a:latin typeface="Quattrocento Sans"/>
              <a:ea typeface="Quattrocento Sans"/>
              <a:cs typeface="Quattrocento Sans"/>
              <a:sym typeface="Quattrocento Sans"/>
            </a:endParaRPr>
          </a:p>
          <a:p>
            <a:pPr marL="742950" lvl="1" indent="-349250" algn="l" rtl="0">
              <a:spcBef>
                <a:spcPts val="480"/>
              </a:spcBef>
              <a:spcAft>
                <a:spcPts val="0"/>
              </a:spcAft>
              <a:buClr>
                <a:srgbClr val="FF5A33"/>
              </a:buClr>
              <a:buSzPts val="3400"/>
              <a:buFont typeface="Quattrocento Sans"/>
              <a:buChar char="❖"/>
            </a:pPr>
            <a:r>
              <a:rPr lang="en-US" sz="3400">
                <a:solidFill>
                  <a:srgbClr val="333333"/>
                </a:solidFill>
                <a:highlight>
                  <a:schemeClr val="lt1"/>
                </a:highlight>
                <a:latin typeface="Quattrocento Sans"/>
                <a:ea typeface="Quattrocento Sans"/>
                <a:cs typeface="Quattrocento Sans"/>
                <a:sym typeface="Quattrocento Sans"/>
              </a:rPr>
              <a:t>Trong mô hình thác nước, sự phát triển của một pha chỉ bắt đầu khi giai đoạn trước hoàn thành. Do tính chất này, mỗi giai đoạn của mô hình thác nước phải được xác định khá chính xác. Các giai đoạn chuyển từ mức cao xuống mức thấp hơn, giống như một thác nước nên mô hình này được đặt tên là mô hình thác nước.</a:t>
            </a:r>
            <a:endParaRPr sz="3400">
              <a:solidFill>
                <a:srgbClr val="333333"/>
              </a:solidFill>
              <a:latin typeface="Quattrocento Sans"/>
              <a:ea typeface="Quattrocento Sans"/>
              <a:cs typeface="Quattrocento Sans"/>
              <a:sym typeface="Quattrocento Sans"/>
            </a:endParaRPr>
          </a:p>
        </p:txBody>
      </p:sp>
      <p:sp>
        <p:nvSpPr>
          <p:cNvPr id="150" name="Google Shape;150;g114c29839a7_1_0"/>
          <p:cNvSpPr txBox="1"/>
          <p:nvPr/>
        </p:nvSpPr>
        <p:spPr>
          <a:xfrm>
            <a:off x="568150" y="831713"/>
            <a:ext cx="73302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Mô hình phát triển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 calcmode="lin" valueType="num">
                                      <p:cBhvr additive="base">
                                        <p:cTn id="7" dur="1000"/>
                                        <p:tgtEl>
                                          <p:spTgt spid="1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 calcmode="lin" valueType="num">
                                      <p:cBhvr additive="base">
                                        <p:cTn id="12" dur="1000"/>
                                        <p:tgtEl>
                                          <p:spTgt spid="1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1092294d3ad_0_3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25" name="Google Shape;525;g1092294d3ad_0_383"/>
          <p:cNvSpPr txBox="1">
            <a:spLocks noGrp="1"/>
          </p:cNvSpPr>
          <p:nvPr>
            <p:ph type="body" idx="1"/>
          </p:nvPr>
        </p:nvSpPr>
        <p:spPr>
          <a:xfrm>
            <a:off x="646825" y="860325"/>
            <a:ext cx="10972800" cy="5895300"/>
          </a:xfrm>
          <a:prstGeom prst="rect">
            <a:avLst/>
          </a:prstGeom>
          <a:noFill/>
          <a:ln>
            <a:noFill/>
          </a:ln>
        </p:spPr>
        <p:txBody>
          <a:bodyPr spcFirstLastPara="1" wrap="square" lIns="91425" tIns="45700" rIns="91425" bIns="45700" anchor="t" anchorCtr="0">
            <a:norm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rPr>
              <a:t>Bảng Kanban</a:t>
            </a:r>
            <a:endParaRPr sz="4000">
              <a:solidFill>
                <a:srgbClr val="333333"/>
              </a:solidFill>
              <a:highlight>
                <a:srgbClr val="FFFFFF"/>
              </a:highlight>
            </a:endParaRPr>
          </a:p>
          <a:p>
            <a:pPr marL="342900" lvl="0" indent="-165100" algn="l" rtl="0">
              <a:spcBef>
                <a:spcPts val="0"/>
              </a:spcBef>
              <a:spcAft>
                <a:spcPts val="0"/>
              </a:spcAft>
              <a:buClr>
                <a:srgbClr val="FF5A33"/>
              </a:buClr>
              <a:buSzPts val="2800"/>
              <a:buFont typeface="Noto Sans Symbols"/>
              <a:buNone/>
            </a:pPr>
            <a:endParaRPr i="1"/>
          </a:p>
        </p:txBody>
      </p:sp>
      <p:pic>
        <p:nvPicPr>
          <p:cNvPr id="526" name="Google Shape;526;g1092294d3ad_0_383"/>
          <p:cNvPicPr preferRelativeResize="0"/>
          <p:nvPr/>
        </p:nvPicPr>
        <p:blipFill>
          <a:blip r:embed="rId3">
            <a:alphaModFix/>
          </a:blip>
          <a:stretch>
            <a:fillRect/>
          </a:stretch>
        </p:blipFill>
        <p:spPr>
          <a:xfrm>
            <a:off x="3332988" y="1624550"/>
            <a:ext cx="7151525" cy="505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anim calcmode="lin" valueType="num">
                                      <p:cBhvr additive="base">
                                        <p:cTn id="7" dur="500"/>
                                        <p:tgtEl>
                                          <p:spTgt spid="525">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525">
                                            <p:txEl>
                                              <p:pRg st="1" end="1"/>
                                            </p:txEl>
                                          </p:spTgt>
                                        </p:tgtEl>
                                        <p:attrNameLst>
                                          <p:attrName>style.visibility</p:attrName>
                                        </p:attrNameLst>
                                      </p:cBhvr>
                                      <p:to>
                                        <p:strVal val="visible"/>
                                      </p:to>
                                    </p:set>
                                    <p:anim calcmode="lin" valueType="num">
                                      <p:cBhvr additive="base">
                                        <p:cTn id="10" dur="500"/>
                                        <p:tgtEl>
                                          <p:spTgt spid="52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114ebc8dc41_0_2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32" name="Google Shape;532;g114ebc8dc41_0_204"/>
          <p:cNvSpPr txBox="1"/>
          <p:nvPr/>
        </p:nvSpPr>
        <p:spPr>
          <a:xfrm>
            <a:off x="558850" y="1413200"/>
            <a:ext cx="10905300" cy="4845900"/>
          </a:xfrm>
          <a:prstGeom prst="rect">
            <a:avLst/>
          </a:prstGeom>
          <a:noFill/>
          <a:ln>
            <a:noFill/>
          </a:ln>
        </p:spPr>
        <p:txBody>
          <a:bodyPr spcFirstLastPara="1" wrap="square" lIns="91425" tIns="45700" rIns="91425" bIns="45700" anchor="t" anchorCtr="0">
            <a:norm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700">
                <a:solidFill>
                  <a:srgbClr val="333333"/>
                </a:solidFill>
                <a:latin typeface="Quattrocento Sans"/>
                <a:ea typeface="Quattrocento Sans"/>
                <a:cs typeface="Quattrocento Sans"/>
                <a:sym typeface="Quattrocento Sans"/>
              </a:rPr>
              <a:t>Mọi người đều ở trên cùng một mặt phẳng: Tất cả các nhiệm vụ đều dễ dàng nhìn thấy, điều này mang lại sự minh bạch cho toàn bộ quá trình làm việc. Mỗi thành viên có thể cập nhật nhanh về trạng thái của mọi dự án hoặc nhiệm vụ.</a:t>
            </a:r>
            <a:endParaRPr sz="3300">
              <a:solidFill>
                <a:srgbClr val="333333"/>
              </a:solidFill>
              <a:latin typeface="Quattrocento Sans"/>
              <a:ea typeface="Quattrocento Sans"/>
              <a:cs typeface="Quattrocento Sans"/>
              <a:sym typeface="Quattrocento Sans"/>
            </a:endParaRPr>
          </a:p>
        </p:txBody>
      </p:sp>
      <p:sp>
        <p:nvSpPr>
          <p:cNvPr id="533" name="Google Shape;533;g114ebc8dc41_0_204"/>
          <p:cNvSpPr txBox="1"/>
          <p:nvPr/>
        </p:nvSpPr>
        <p:spPr>
          <a:xfrm>
            <a:off x="558850" y="762150"/>
            <a:ext cx="110235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Ưu điểm mô hình phát triển Kanban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 calcmode="lin" valueType="num">
                                      <p:cBhvr additive="base">
                                        <p:cTn id="7" dur="1000"/>
                                        <p:tgtEl>
                                          <p:spTgt spid="53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114ebc8dc41_0_2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39" name="Google Shape;539;g114ebc8dc41_0_211"/>
          <p:cNvSpPr txBox="1"/>
          <p:nvPr/>
        </p:nvSpPr>
        <p:spPr>
          <a:xfrm>
            <a:off x="398850" y="877075"/>
            <a:ext cx="11183400" cy="5813400"/>
          </a:xfrm>
          <a:prstGeom prst="rect">
            <a:avLst/>
          </a:prstGeom>
          <a:noFill/>
          <a:ln>
            <a:noFill/>
          </a:ln>
        </p:spPr>
        <p:txBody>
          <a:bodyPr spcFirstLastPara="1" wrap="square" lIns="91425" tIns="45700" rIns="91425" bIns="45700" anchor="t" anchorCtr="0">
            <a:normAutofit fontScale="92500"/>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4000">
                <a:solidFill>
                  <a:schemeClr val="dk1"/>
                </a:solidFill>
                <a:latin typeface="Quattrocento Sans"/>
                <a:ea typeface="Quattrocento Sans"/>
                <a:cs typeface="Quattrocento Sans"/>
                <a:sym typeface="Quattrocento Sans"/>
              </a:rPr>
              <a:t>Chu kì thời gian làm việc được rút ngắn lại: Trong Kanban, không phải mỗi người nắm giữ một kỹ năng, vì như vậy nếu người đó không hoàn thành tốt công việc thì sẽ sở thành điểm tắc nghẽn trong quy trình làm việc. Vì vậy, nhóm Kanban luôn hỗ trợ và bổ sung kỹ năng cho nhau, đảm bảo các thành viên luôn được học hỏi và không chỉ tập trung vào kỹ năng nào.</a:t>
            </a:r>
            <a:endParaRPr sz="33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9">
                                            <p:txEl>
                                              <p:pRg st="0" end="0"/>
                                            </p:txEl>
                                          </p:spTgt>
                                        </p:tgtEl>
                                        <p:attrNameLst>
                                          <p:attrName>style.visibility</p:attrName>
                                        </p:attrNameLst>
                                      </p:cBhvr>
                                      <p:to>
                                        <p:strVal val="visible"/>
                                      </p:to>
                                    </p:set>
                                    <p:anim calcmode="lin" valueType="num">
                                      <p:cBhvr additive="base">
                                        <p:cTn id="7" dur="1000"/>
                                        <p:tgtEl>
                                          <p:spTgt spid="53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g114ebc8dc41_0_2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45" name="Google Shape;545;g114ebc8dc41_0_218"/>
          <p:cNvSpPr txBox="1"/>
          <p:nvPr/>
        </p:nvSpPr>
        <p:spPr>
          <a:xfrm>
            <a:off x="398850" y="877075"/>
            <a:ext cx="11571600" cy="5678700"/>
          </a:xfrm>
          <a:prstGeom prst="rect">
            <a:avLst/>
          </a:prstGeom>
          <a:noFill/>
          <a:ln>
            <a:noFill/>
          </a:ln>
        </p:spPr>
        <p:txBody>
          <a:bodyPr spcFirstLastPara="1" wrap="square" lIns="91425" tIns="45700" rIns="91425" bIns="45700" anchor="t" anchorCtr="0">
            <a:normAutofit/>
          </a:bodyPr>
          <a:lstStyle/>
          <a:p>
            <a:pPr marL="742950" lvl="1" indent="-330200" algn="l" rtl="0">
              <a:lnSpc>
                <a:spcPct val="115000"/>
              </a:lnSpc>
              <a:spcBef>
                <a:spcPts val="700"/>
              </a:spcBef>
              <a:spcAft>
                <a:spcPts val="0"/>
              </a:spcAft>
              <a:buClr>
                <a:srgbClr val="FF5A33"/>
              </a:buClr>
              <a:buSzPts val="3100"/>
              <a:buFont typeface="Quattrocento Sans"/>
              <a:buChar char="❖"/>
            </a:pPr>
            <a:r>
              <a:rPr lang="en-US" sz="3800">
                <a:solidFill>
                  <a:schemeClr val="dk1"/>
                </a:solidFill>
                <a:latin typeface="Quattrocento Sans"/>
                <a:ea typeface="Quattrocento Sans"/>
                <a:cs typeface="Quattrocento Sans"/>
                <a:sym typeface="Quattrocento Sans"/>
              </a:rPr>
              <a:t>Ít tắc nghẽn hơn: Kanban là giới hạn số lượng công việc đang thực hiện.Giới hạn công việc đang tiến hành giúp ít tắc nghẽn và tăng dự phòng trong quy trình của nhóm do thiếu tập trung, con người hoặc kỹ năng.</a:t>
            </a:r>
            <a:endParaRPr sz="31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5">
                                            <p:txEl>
                                              <p:pRg st="0" end="0"/>
                                            </p:txEl>
                                          </p:spTgt>
                                        </p:tgtEl>
                                        <p:attrNameLst>
                                          <p:attrName>style.visibility</p:attrName>
                                        </p:attrNameLst>
                                      </p:cBhvr>
                                      <p:to>
                                        <p:strVal val="visible"/>
                                      </p:to>
                                    </p:set>
                                    <p:anim calcmode="lin" valueType="num">
                                      <p:cBhvr additive="base">
                                        <p:cTn id="7" dur="1000"/>
                                        <p:tgtEl>
                                          <p:spTgt spid="54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14ebc8dc41_0_2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51" name="Google Shape;551;g114ebc8dc41_0_224"/>
          <p:cNvSpPr txBox="1"/>
          <p:nvPr/>
        </p:nvSpPr>
        <p:spPr>
          <a:xfrm>
            <a:off x="398850" y="877075"/>
            <a:ext cx="11183400" cy="5678700"/>
          </a:xfrm>
          <a:prstGeom prst="rect">
            <a:avLst/>
          </a:prstGeom>
          <a:noFill/>
          <a:ln>
            <a:noFill/>
          </a:ln>
        </p:spPr>
        <p:txBody>
          <a:bodyPr spcFirstLastPara="1" wrap="square" lIns="91425" tIns="45700" rIns="91425" bIns="45700" anchor="t" anchorCtr="0">
            <a:normAutofit/>
          </a:bodyPr>
          <a:lstStyle/>
          <a:p>
            <a:pPr marL="742950" lvl="1" indent="-336550" algn="l" rtl="0">
              <a:lnSpc>
                <a:spcPct val="95000"/>
              </a:lnSpc>
              <a:spcBef>
                <a:spcPts val="700"/>
              </a:spcBef>
              <a:spcAft>
                <a:spcPts val="0"/>
              </a:spcAft>
              <a:buClr>
                <a:srgbClr val="FF5A33"/>
              </a:buClr>
              <a:buSzPts val="3200"/>
              <a:buFont typeface="Quattrocento Sans"/>
              <a:buChar char="❖"/>
            </a:pPr>
            <a:r>
              <a:rPr lang="en-US" sz="3800">
                <a:solidFill>
                  <a:schemeClr val="dk1"/>
                </a:solidFill>
                <a:latin typeface="Quattrocento Sans"/>
                <a:ea typeface="Quattrocento Sans"/>
                <a:cs typeface="Quattrocento Sans"/>
                <a:sym typeface="Quattrocento Sans"/>
              </a:rPr>
              <a:t>Hệ thống đơn giản, dễ hiểu: Kanban đặc biệt linh hoạt ở chỗ có thể dễ dàng sử dụng ở bất kỳ đội nhóm trong ngành nghề hay quy mô nào vì nó dễ sử dụng. </a:t>
            </a:r>
            <a:endParaRPr sz="3800">
              <a:solidFill>
                <a:schemeClr val="dk1"/>
              </a:solidFill>
              <a:latin typeface="Quattrocento Sans"/>
              <a:ea typeface="Quattrocento Sans"/>
              <a:cs typeface="Quattrocento Sans"/>
              <a:sym typeface="Quattrocento Sans"/>
            </a:endParaRPr>
          </a:p>
          <a:p>
            <a:pPr marL="742950" lvl="1" indent="-330200" algn="l" rtl="0">
              <a:lnSpc>
                <a:spcPct val="95000"/>
              </a:lnSpc>
              <a:spcBef>
                <a:spcPts val="0"/>
              </a:spcBef>
              <a:spcAft>
                <a:spcPts val="0"/>
              </a:spcAft>
              <a:buClr>
                <a:srgbClr val="FF5A33"/>
              </a:buClr>
              <a:buSzPts val="3100"/>
              <a:buFont typeface="Quattrocento Sans"/>
              <a:buChar char="❖"/>
            </a:pPr>
            <a:r>
              <a:rPr lang="en-US" sz="3800">
                <a:solidFill>
                  <a:schemeClr val="dk1"/>
                </a:solidFill>
                <a:latin typeface="Quattrocento Sans"/>
                <a:ea typeface="Quattrocento Sans"/>
                <a:cs typeface="Quattrocento Sans"/>
                <a:sym typeface="Quattrocento Sans"/>
              </a:rPr>
              <a:t>Hệ thống phản ứng nhanh nhạy: Kanban giúp chúng ta dễ dàng đáp ứng các yêu cầu thay đổi liên tục của khách hàng. Nó cho phép thay đổi các ưu tiên, tổ chức lại hoặc chuyển nhiệm vụ trọng tâm thực sự nhanh chóng.</a:t>
            </a:r>
            <a:endParaRPr sz="38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1">
                                            <p:txEl>
                                              <p:pRg st="0" end="0"/>
                                            </p:txEl>
                                          </p:spTgt>
                                        </p:tgtEl>
                                        <p:attrNameLst>
                                          <p:attrName>style.visibility</p:attrName>
                                        </p:attrNameLst>
                                      </p:cBhvr>
                                      <p:to>
                                        <p:strVal val="visible"/>
                                      </p:to>
                                    </p:set>
                                    <p:anim calcmode="lin" valueType="num">
                                      <p:cBhvr additive="base">
                                        <p:cTn id="7" dur="1000"/>
                                        <p:tgtEl>
                                          <p:spTgt spid="5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1">
                                            <p:txEl>
                                              <p:pRg st="1" end="1"/>
                                            </p:txEl>
                                          </p:spTgt>
                                        </p:tgtEl>
                                        <p:attrNameLst>
                                          <p:attrName>style.visibility</p:attrName>
                                        </p:attrNameLst>
                                      </p:cBhvr>
                                      <p:to>
                                        <p:strVal val="visible"/>
                                      </p:to>
                                    </p:set>
                                    <p:anim calcmode="lin" valueType="num">
                                      <p:cBhvr additive="base">
                                        <p:cTn id="12" dur="1000"/>
                                        <p:tgtEl>
                                          <p:spTgt spid="551">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114ebc8dc41_0_23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57" name="Google Shape;557;g114ebc8dc41_0_231"/>
          <p:cNvSpPr txBox="1"/>
          <p:nvPr/>
        </p:nvSpPr>
        <p:spPr>
          <a:xfrm>
            <a:off x="398850" y="877075"/>
            <a:ext cx="11183400" cy="5678700"/>
          </a:xfrm>
          <a:prstGeom prst="rect">
            <a:avLst/>
          </a:prstGeom>
          <a:noFill/>
          <a:ln>
            <a:noFill/>
          </a:ln>
        </p:spPr>
        <p:txBody>
          <a:bodyPr spcFirstLastPara="1" wrap="square" lIns="91425" tIns="45700" rIns="91425" bIns="45700" anchor="t" anchorCtr="0">
            <a:normAutofit/>
          </a:bodyPr>
          <a:lstStyle/>
          <a:p>
            <a:pPr marL="742950" lvl="1" indent="-361950" algn="l" rtl="0">
              <a:lnSpc>
                <a:spcPct val="95000"/>
              </a:lnSpc>
              <a:spcBef>
                <a:spcPts val="700"/>
              </a:spcBef>
              <a:spcAft>
                <a:spcPts val="0"/>
              </a:spcAft>
              <a:buClr>
                <a:srgbClr val="FF5A33"/>
              </a:buClr>
              <a:buSzPts val="3600"/>
              <a:buFont typeface="Quattrocento Sans"/>
              <a:buChar char="❖"/>
            </a:pPr>
            <a:r>
              <a:rPr lang="en-US" sz="4000">
                <a:solidFill>
                  <a:schemeClr val="dk1"/>
                </a:solidFill>
                <a:latin typeface="Quattrocento Sans"/>
                <a:ea typeface="Quattrocento Sans"/>
                <a:cs typeface="Quattrocento Sans"/>
                <a:sym typeface="Quattrocento Sans"/>
              </a:rPr>
              <a:t>Yêu cầu tập trung vào các nhiệm vụ hiện tại cho đến khi hoàn thành: Điều này nhờ vào khái niệm giới hạn công việc đang xử lý. Giới hạn công việc đang xử lý giúp thúc đẩy các nhóm cộng tác để hoàn thành các mục công việc nhanh hơn, mặt khác giúp loại bỏ các phiền nhiễu như đa nhiệm.</a:t>
            </a:r>
            <a:endParaRPr sz="3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10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114ebc8dc41_0_23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63" name="Google Shape;563;g114ebc8dc41_0_237"/>
          <p:cNvSpPr txBox="1"/>
          <p:nvPr/>
        </p:nvSpPr>
        <p:spPr>
          <a:xfrm>
            <a:off x="577450" y="1506250"/>
            <a:ext cx="11394300" cy="4845900"/>
          </a:xfrm>
          <a:prstGeom prst="rect">
            <a:avLst/>
          </a:prstGeom>
          <a:noFill/>
          <a:ln>
            <a:noFill/>
          </a:ln>
        </p:spPr>
        <p:txBody>
          <a:bodyPr spcFirstLastPara="1" wrap="square" lIns="91425" tIns="45700" rIns="91425" bIns="45700" anchor="t" anchorCtr="0">
            <a:normAutofit/>
          </a:bodyPr>
          <a:lstStyle/>
          <a:p>
            <a:pPr marL="742950" lvl="1" indent="-336550" algn="l" rtl="0">
              <a:lnSpc>
                <a:spcPct val="105000"/>
              </a:lnSpc>
              <a:spcBef>
                <a:spcPts val="700"/>
              </a:spcBef>
              <a:spcAft>
                <a:spcPts val="0"/>
              </a:spcAft>
              <a:buClr>
                <a:srgbClr val="FF5A33"/>
              </a:buClr>
              <a:buSzPts val="3200"/>
              <a:buFont typeface="Quattrocento Sans"/>
              <a:buChar char="❖"/>
            </a:pPr>
            <a:r>
              <a:rPr lang="en-US" sz="3900">
                <a:solidFill>
                  <a:schemeClr val="dk1"/>
                </a:solidFill>
                <a:latin typeface="Quattrocento Sans"/>
                <a:ea typeface="Quattrocento Sans"/>
                <a:cs typeface="Quattrocento Sans"/>
                <a:sym typeface="Quattrocento Sans"/>
              </a:rPr>
              <a:t>Kanban thường tập trung vào các tác vụ hàng ngày, nó thúc đẩy việc thực thi nhiệm vụ, nhưng có thể gây rủi ro cho bức tranh lớn hơn là chiến lược và những kết quả quan trọng nhất. Các nhiệm vụ nhỏ được hoàn thành, nhưng kết quả cuối cùng chưa chắc đã đạt được.</a:t>
            </a:r>
            <a:endParaRPr sz="3200">
              <a:solidFill>
                <a:srgbClr val="333333"/>
              </a:solidFill>
              <a:latin typeface="Quattrocento Sans"/>
              <a:ea typeface="Quattrocento Sans"/>
              <a:cs typeface="Quattrocento Sans"/>
              <a:sym typeface="Quattrocento Sans"/>
            </a:endParaRPr>
          </a:p>
        </p:txBody>
      </p:sp>
      <p:sp>
        <p:nvSpPr>
          <p:cNvPr id="564" name="Google Shape;564;g114ebc8dc41_0_237"/>
          <p:cNvSpPr txBox="1"/>
          <p:nvPr/>
        </p:nvSpPr>
        <p:spPr>
          <a:xfrm>
            <a:off x="577450" y="848549"/>
            <a:ext cx="110049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Nhược điểm mô hình phát triển Kanban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3">
                                            <p:txEl>
                                              <p:pRg st="0" end="0"/>
                                            </p:txEl>
                                          </p:spTgt>
                                        </p:tgtEl>
                                        <p:attrNameLst>
                                          <p:attrName>style.visibility</p:attrName>
                                        </p:attrNameLst>
                                      </p:cBhvr>
                                      <p:to>
                                        <p:strVal val="visible"/>
                                      </p:to>
                                    </p:set>
                                    <p:anim calcmode="lin" valueType="num">
                                      <p:cBhvr additive="base">
                                        <p:cTn id="7" dur="1000"/>
                                        <p:tgtEl>
                                          <p:spTgt spid="56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g114ebc8dc41_0_2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70" name="Google Shape;570;g114ebc8dc41_0_244"/>
          <p:cNvSpPr txBox="1"/>
          <p:nvPr/>
        </p:nvSpPr>
        <p:spPr>
          <a:xfrm>
            <a:off x="575875" y="918300"/>
            <a:ext cx="11463300" cy="5706000"/>
          </a:xfrm>
          <a:prstGeom prst="rect">
            <a:avLst/>
          </a:prstGeom>
          <a:noFill/>
          <a:ln>
            <a:noFill/>
          </a:ln>
        </p:spPr>
        <p:txBody>
          <a:bodyPr spcFirstLastPara="1" wrap="square" lIns="91425" tIns="45700" rIns="91425" bIns="45700" anchor="t" anchorCtr="0">
            <a:noAutofit/>
          </a:bodyPr>
          <a:lstStyle/>
          <a:p>
            <a:pPr marL="742950" lvl="1" indent="-381000" algn="l" rtl="0">
              <a:lnSpc>
                <a:spcPct val="105000"/>
              </a:lnSpc>
              <a:spcBef>
                <a:spcPts val="700"/>
              </a:spcBef>
              <a:spcAft>
                <a:spcPts val="0"/>
              </a:spcAft>
              <a:buClr>
                <a:srgbClr val="FF5A33"/>
              </a:buClr>
              <a:buSzPts val="3900"/>
              <a:buFont typeface="Quattrocento Sans"/>
              <a:buChar char="❖"/>
            </a:pPr>
            <a:r>
              <a:rPr lang="en-US" sz="3900">
                <a:solidFill>
                  <a:schemeClr val="dk1"/>
                </a:solidFill>
                <a:latin typeface="Quattrocento Sans"/>
                <a:ea typeface="Quattrocento Sans"/>
                <a:cs typeface="Quattrocento Sans"/>
                <a:sym typeface="Quattrocento Sans"/>
              </a:rPr>
              <a:t>Không có khung thời gian của từng giai đoạn: Vì các cột chỉ được gắn nhãn với các giai đoạn (phải thực hiện, đang thực hiện, hoàn thành), nên có thể khó thấy khi nào mọi việc sẽ được thực hiện. </a:t>
            </a:r>
            <a:endParaRPr sz="3900">
              <a:solidFill>
                <a:schemeClr val="dk1"/>
              </a:solidFill>
              <a:latin typeface="Quattrocento Sans"/>
              <a:ea typeface="Quattrocento Sans"/>
              <a:cs typeface="Quattrocento Sans"/>
              <a:sym typeface="Quattrocento Sans"/>
            </a:endParaRPr>
          </a:p>
          <a:p>
            <a:pPr marL="742950" lvl="1" indent="-381000" algn="l" rtl="0">
              <a:lnSpc>
                <a:spcPct val="105000"/>
              </a:lnSpc>
              <a:spcBef>
                <a:spcPts val="0"/>
              </a:spcBef>
              <a:spcAft>
                <a:spcPts val="0"/>
              </a:spcAft>
              <a:buClr>
                <a:srgbClr val="FF5A33"/>
              </a:buClr>
              <a:buSzPts val="3900"/>
              <a:buFont typeface="Quattrocento Sans"/>
              <a:buChar char="❖"/>
            </a:pPr>
            <a:r>
              <a:rPr lang="en-US" sz="3900">
                <a:solidFill>
                  <a:schemeClr val="dk1"/>
                </a:solidFill>
                <a:latin typeface="Quattrocento Sans"/>
                <a:ea typeface="Quattrocento Sans"/>
                <a:cs typeface="Quattrocento Sans"/>
                <a:sym typeface="Quattrocento Sans"/>
              </a:rPr>
              <a:t>Phải cập nhật bảng: Các nhóm phải nhấn mạnh tầm quan trọng của việc cập nhật bảng, nếu không, họ có nguy cơ làm việc với thông tin không chính xác.</a:t>
            </a:r>
            <a:endParaRPr sz="39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 calcmode="lin" valueType="num">
                                      <p:cBhvr additive="base">
                                        <p:cTn id="7" dur="1000"/>
                                        <p:tgtEl>
                                          <p:spTgt spid="57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0">
                                            <p:txEl>
                                              <p:pRg st="1" end="1"/>
                                            </p:txEl>
                                          </p:spTgt>
                                        </p:tgtEl>
                                        <p:attrNameLst>
                                          <p:attrName>style.visibility</p:attrName>
                                        </p:attrNameLst>
                                      </p:cBhvr>
                                      <p:to>
                                        <p:strVal val="visible"/>
                                      </p:to>
                                    </p:set>
                                    <p:anim calcmode="lin" valueType="num">
                                      <p:cBhvr additive="base">
                                        <p:cTn id="12" dur="1000"/>
                                        <p:tgtEl>
                                          <p:spTgt spid="570">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114ebc8dc41_0_2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76" name="Google Shape;576;g114ebc8dc41_0_252"/>
          <p:cNvSpPr txBox="1"/>
          <p:nvPr/>
        </p:nvSpPr>
        <p:spPr>
          <a:xfrm>
            <a:off x="575875" y="918300"/>
            <a:ext cx="11381100" cy="5170200"/>
          </a:xfrm>
          <a:prstGeom prst="rect">
            <a:avLst/>
          </a:prstGeom>
          <a:noFill/>
          <a:ln>
            <a:noFill/>
          </a:ln>
        </p:spPr>
        <p:txBody>
          <a:bodyPr spcFirstLastPara="1" wrap="square" lIns="91425" tIns="45700" rIns="91425" bIns="45700" anchor="t" anchorCtr="0">
            <a:normAutofit/>
          </a:bodyPr>
          <a:lstStyle/>
          <a:p>
            <a:pPr marL="742950" lvl="1" indent="-355600" algn="l" rtl="0">
              <a:lnSpc>
                <a:spcPct val="105000"/>
              </a:lnSpc>
              <a:spcBef>
                <a:spcPts val="700"/>
              </a:spcBef>
              <a:spcAft>
                <a:spcPts val="0"/>
              </a:spcAft>
              <a:buClr>
                <a:srgbClr val="FF5A33"/>
              </a:buClr>
              <a:buSzPts val="3500"/>
              <a:buFont typeface="Quattrocento Sans"/>
              <a:buChar char="❖"/>
            </a:pPr>
            <a:r>
              <a:rPr lang="en-US" sz="3900">
                <a:solidFill>
                  <a:srgbClr val="333333"/>
                </a:solidFill>
                <a:latin typeface="Quattrocento Sans"/>
                <a:ea typeface="Quattrocento Sans"/>
                <a:cs typeface="Quattrocento Sans"/>
                <a:sym typeface="Quattrocento Sans"/>
              </a:rPr>
              <a:t>Kanban sẽ trở nên rất khó áp dụng vì có quá nhiều hoạt động hoặc nhiệm vụ liên quan đến nhau trong một hệ thống. Việc tăng cường chuyển giao tính năng và chuyên môn giữa các nhiệm vụ khác nhau quá thường xuyên và làm tăng khó khăn để theo kịp tất cả các hoạt động.</a:t>
            </a:r>
            <a:endParaRPr sz="35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anim calcmode="lin" valueType="num">
                                      <p:cBhvr additive="base">
                                        <p:cTn id="7" dur="1000"/>
                                        <p:tgtEl>
                                          <p:spTgt spid="57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114ebc8dc41_0_2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kanban</a:t>
            </a:r>
            <a:endParaRPr/>
          </a:p>
        </p:txBody>
      </p:sp>
      <p:sp>
        <p:nvSpPr>
          <p:cNvPr id="582" name="Google Shape;582;g114ebc8dc41_0_258"/>
          <p:cNvSpPr txBox="1"/>
          <p:nvPr/>
        </p:nvSpPr>
        <p:spPr>
          <a:xfrm>
            <a:off x="575875" y="918300"/>
            <a:ext cx="11381100" cy="5170200"/>
          </a:xfrm>
          <a:prstGeom prst="rect">
            <a:avLst/>
          </a:prstGeom>
          <a:noFill/>
          <a:ln>
            <a:noFill/>
          </a:ln>
        </p:spPr>
        <p:txBody>
          <a:bodyPr spcFirstLastPara="1" wrap="square" lIns="91425" tIns="45700" rIns="91425" bIns="45700" anchor="t" anchorCtr="0">
            <a:normAutofit/>
          </a:bodyPr>
          <a:lstStyle/>
          <a:p>
            <a:pPr marL="742950" lvl="1" indent="-361950" algn="l" rtl="0">
              <a:lnSpc>
                <a:spcPct val="105000"/>
              </a:lnSpc>
              <a:spcBef>
                <a:spcPts val="700"/>
              </a:spcBef>
              <a:spcAft>
                <a:spcPts val="0"/>
              </a:spcAft>
              <a:buClr>
                <a:srgbClr val="FF5A33"/>
              </a:buClr>
              <a:buSzPts val="3600"/>
              <a:buFont typeface="Quattrocento Sans"/>
              <a:buChar char="❖"/>
            </a:pPr>
            <a:r>
              <a:rPr lang="en-US" sz="4000">
                <a:solidFill>
                  <a:srgbClr val="333333"/>
                </a:solidFill>
                <a:latin typeface="Quattrocento Sans"/>
                <a:ea typeface="Quattrocento Sans"/>
                <a:cs typeface="Quattrocento Sans"/>
                <a:sym typeface="Quattrocento Sans"/>
              </a:rPr>
              <a:t>Đầu ra có thể không đảm bảo chất lượng: Kanban hoạt động giống như một cấu trúc giám sát giúp cho các luồng công việc trôi chảy hơn. Nếu bất kỳ công việc nào được thực hiện là không thỏa đáng, yêu cầu làm lại có thể làm tình hình tồi tệ hơn vì đòi hỏi nhiều thời gian và nguồn lực hơn để hoàn thành.</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anim calcmode="lin" valueType="num">
                                      <p:cBhvr additive="base">
                                        <p:cTn id="7" dur="1000"/>
                                        <p:tgtEl>
                                          <p:spTgt spid="58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92294d3ad_0_2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56" name="Google Shape;156;g1092294d3ad_0_219"/>
          <p:cNvSpPr txBox="1"/>
          <p:nvPr/>
        </p:nvSpPr>
        <p:spPr>
          <a:xfrm>
            <a:off x="565625" y="823500"/>
            <a:ext cx="104565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dirty="0">
                <a:solidFill>
                  <a:schemeClr val="dk1"/>
                </a:solidFill>
                <a:latin typeface="Quattrocento Sans"/>
                <a:ea typeface="Quattrocento Sans"/>
                <a:cs typeface="Quattrocento Sans"/>
                <a:sym typeface="Quattrocento Sans"/>
              </a:rPr>
              <a:t>Sơ đồ mô hình </a:t>
            </a:r>
            <a:r>
              <a:rPr lang="en-US" sz="4000" dirty="0" err="1">
                <a:solidFill>
                  <a:schemeClr val="dk1"/>
                </a:solidFill>
                <a:latin typeface="Quattrocento Sans"/>
                <a:ea typeface="Quattrocento Sans"/>
                <a:cs typeface="Quattrocento Sans"/>
                <a:sym typeface="Quattrocento Sans"/>
              </a:rPr>
              <a:t>thác</a:t>
            </a:r>
            <a:r>
              <a:rPr lang="en-US" sz="4000" dirty="0">
                <a:solidFill>
                  <a:schemeClr val="dk1"/>
                </a:solidFill>
                <a:latin typeface="Quattrocento Sans"/>
                <a:ea typeface="Quattrocento Sans"/>
                <a:cs typeface="Quattrocento Sans"/>
                <a:sym typeface="Quattrocento Sans"/>
              </a:rPr>
              <a:t> nước</a:t>
            </a:r>
            <a:endParaRPr sz="4000" dirty="0">
              <a:latin typeface="Quattrocento Sans"/>
              <a:ea typeface="Quattrocento Sans"/>
              <a:cs typeface="Quattrocento Sans"/>
              <a:sym typeface="Quattrocento Sans"/>
            </a:endParaRPr>
          </a:p>
        </p:txBody>
      </p:sp>
      <p:pic>
        <p:nvPicPr>
          <p:cNvPr id="157" name="Google Shape;157;g1092294d3ad_0_219"/>
          <p:cNvPicPr preferRelativeResize="0"/>
          <p:nvPr/>
        </p:nvPicPr>
        <p:blipFill>
          <a:blip r:embed="rId3">
            <a:alphaModFix/>
          </a:blip>
          <a:stretch>
            <a:fillRect/>
          </a:stretch>
        </p:blipFill>
        <p:spPr>
          <a:xfrm>
            <a:off x="2577575" y="1432500"/>
            <a:ext cx="8767050" cy="4911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14ebc8dc41_0_264"/>
          <p:cNvSpPr/>
          <p:nvPr/>
        </p:nvSpPr>
        <p:spPr>
          <a:xfrm>
            <a:off x="2056100" y="2967300"/>
            <a:ext cx="89001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cap="small">
                <a:solidFill>
                  <a:srgbClr val="FFA15D"/>
                </a:solidFill>
                <a:latin typeface="Calibri"/>
                <a:ea typeface="Calibri"/>
                <a:cs typeface="Calibri"/>
                <a:sym typeface="Calibri"/>
              </a:rPr>
              <a:t>mô hình phát triển agile</a:t>
            </a:r>
            <a:endParaRPr sz="5400" b="1" cap="small">
              <a:solidFill>
                <a:srgbClr val="FFA15D"/>
              </a:solidFill>
              <a:latin typeface="Calibri"/>
              <a:ea typeface="Calibri"/>
              <a:cs typeface="Calibri"/>
              <a:sym typeface="Calibri"/>
            </a:endParaRPr>
          </a:p>
        </p:txBody>
      </p:sp>
      <p:cxnSp>
        <p:nvCxnSpPr>
          <p:cNvPr id="588" name="Google Shape;588;g114ebc8dc41_0_26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14ebc8dc41_0_26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594" name="Google Shape;594;g114ebc8dc41_0_269"/>
          <p:cNvSpPr txBox="1"/>
          <p:nvPr/>
        </p:nvSpPr>
        <p:spPr>
          <a:xfrm>
            <a:off x="398850" y="1416625"/>
            <a:ext cx="11139600" cy="4881600"/>
          </a:xfrm>
          <a:prstGeom prst="rect">
            <a:avLst/>
          </a:prstGeom>
          <a:noFill/>
          <a:ln>
            <a:noFill/>
          </a:ln>
        </p:spPr>
        <p:txBody>
          <a:bodyPr spcFirstLastPara="1" wrap="square" lIns="91425" tIns="45700" rIns="91425" bIns="45700" anchor="t" anchorCtr="0">
            <a:no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rgbClr val="FFFFFF"/>
                </a:highlight>
                <a:latin typeface="Quattrocento Sans"/>
                <a:ea typeface="Quattrocento Sans"/>
                <a:cs typeface="Quattrocento Sans"/>
                <a:sym typeface="Quattrocento Sans"/>
              </a:rPr>
              <a:t>Agile (Agile Software Development) có nghĩa là phương thức phát triển phần mềm linh hoạt, được ứng dụng trong quy trình phát triển phần mềm với mục tiêu là đưa sản phẩm đến tay người dùng càng nhanh càng tốt.</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rgbClr val="FFFFFF"/>
                </a:highlight>
                <a:latin typeface="Quattrocento Sans"/>
                <a:ea typeface="Quattrocento Sans"/>
                <a:cs typeface="Quattrocento Sans"/>
                <a:sym typeface="Quattrocento Sans"/>
              </a:rPr>
              <a:t>Agile giống như một phương pháp luận, một triết lý dựa trên hơn nguyên tắc phân đoạn vòng lặp (iterative) và tăng trưởng (incremental). </a:t>
            </a:r>
            <a:endParaRPr sz="3700">
              <a:solidFill>
                <a:srgbClr val="333333"/>
              </a:solidFill>
              <a:highlight>
                <a:srgbClr val="FFFFFF"/>
              </a:highlight>
              <a:latin typeface="Quattrocento Sans"/>
              <a:ea typeface="Quattrocento Sans"/>
              <a:cs typeface="Quattrocento Sans"/>
              <a:sym typeface="Quattrocento Sans"/>
            </a:endParaRPr>
          </a:p>
        </p:txBody>
      </p:sp>
      <p:sp>
        <p:nvSpPr>
          <p:cNvPr id="595" name="Google Shape;595;g114ebc8dc41_0_269"/>
          <p:cNvSpPr txBox="1"/>
          <p:nvPr/>
        </p:nvSpPr>
        <p:spPr>
          <a:xfrm>
            <a:off x="5071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 calcmode="lin" valueType="num">
                                      <p:cBhvr additive="base">
                                        <p:cTn id="7" dur="1000"/>
                                        <p:tgtEl>
                                          <p:spTgt spid="59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94">
                                            <p:txEl>
                                              <p:pRg st="1" end="1"/>
                                            </p:txEl>
                                          </p:spTgt>
                                        </p:tgtEl>
                                        <p:attrNameLst>
                                          <p:attrName>style.visibility</p:attrName>
                                        </p:attrNameLst>
                                      </p:cBhvr>
                                      <p:to>
                                        <p:strVal val="visible"/>
                                      </p:to>
                                    </p:set>
                                    <p:anim calcmode="lin" valueType="num">
                                      <p:cBhvr additive="base">
                                        <p:cTn id="12" dur="1000"/>
                                        <p:tgtEl>
                                          <p:spTgt spid="59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14ebc8dc41_0_2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01" name="Google Shape;601;g114ebc8dc41_0_278"/>
          <p:cNvSpPr txBox="1"/>
          <p:nvPr/>
        </p:nvSpPr>
        <p:spPr>
          <a:xfrm>
            <a:off x="508500" y="904575"/>
            <a:ext cx="11030100" cy="5321100"/>
          </a:xfrm>
          <a:prstGeom prst="rect">
            <a:avLst/>
          </a:prstGeom>
          <a:noFill/>
          <a:ln>
            <a:noFill/>
          </a:ln>
        </p:spPr>
        <p:txBody>
          <a:bodyPr spcFirstLastPara="1" wrap="square" lIns="91425" tIns="45700" rIns="91425" bIns="45700" anchor="t" anchorCtr="0">
            <a:noAutofit/>
          </a:bodyPr>
          <a:lstStyle/>
          <a:p>
            <a:pPr marL="742950" lvl="1" indent="-336550" algn="l" rtl="0">
              <a:spcBef>
                <a:spcPts val="480"/>
              </a:spcBef>
              <a:spcAft>
                <a:spcPts val="0"/>
              </a:spcAft>
              <a:buClr>
                <a:srgbClr val="FF5A33"/>
              </a:buClr>
              <a:buSzPts val="3200"/>
              <a:buFont typeface="Quattrocento Sans"/>
              <a:buChar char="❖"/>
            </a:pPr>
            <a:r>
              <a:rPr lang="en-US" sz="3200">
                <a:solidFill>
                  <a:srgbClr val="333333"/>
                </a:solidFill>
                <a:highlight>
                  <a:srgbClr val="FFFFFF"/>
                </a:highlight>
                <a:latin typeface="Quattrocento Sans"/>
                <a:ea typeface="Quattrocento Sans"/>
                <a:cs typeface="Quattrocento Sans"/>
                <a:sym typeface="Quattrocento Sans"/>
              </a:rPr>
              <a:t>Triết lí Agile đã vượt xa khỏi khu vực truyền thống của mình là phát triển phần mềm để đóng góp sự thay đổi trong cách thức làm việc, quản lý, sản xuất ở các ngành khác như sản xuất, dịch vụ, sales, marketing, giáo dục... và trở thành một phương thức quản lý dự án phổ biến nhất hiện nay với nhiều đại diện được gọi là các phương pháp “họ Agile”</a:t>
            </a:r>
            <a:endParaRPr sz="32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01">
                                            <p:txEl>
                                              <p:pRg st="0" end="0"/>
                                            </p:txEl>
                                          </p:spTgt>
                                        </p:tgtEl>
                                        <p:attrNameLst>
                                          <p:attrName>style.visibility</p:attrName>
                                        </p:attrNameLst>
                                      </p:cBhvr>
                                      <p:to>
                                        <p:strVal val="visible"/>
                                      </p:to>
                                    </p:set>
                                    <p:anim calcmode="lin" valueType="num">
                                      <p:cBhvr additive="base">
                                        <p:cTn id="7" dur="1000"/>
                                        <p:tgtEl>
                                          <p:spTgt spid="60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07" name="Google Shape;607;p7"/>
          <p:cNvSpPr txBox="1">
            <a:spLocks noGrp="1"/>
          </p:cNvSpPr>
          <p:nvPr>
            <p:ph type="body" idx="1"/>
          </p:nvPr>
        </p:nvSpPr>
        <p:spPr>
          <a:xfrm>
            <a:off x="609600" y="990600"/>
            <a:ext cx="10972800" cy="5867400"/>
          </a:xfrm>
          <a:prstGeom prst="rect">
            <a:avLst/>
          </a:prstGeom>
          <a:noFill/>
          <a:ln>
            <a:noFill/>
          </a:ln>
        </p:spPr>
        <p:txBody>
          <a:bodyPr spcFirstLastPara="1" wrap="square" lIns="91425" tIns="45700" rIns="91425" bIns="45700" anchor="t" anchorCtr="0">
            <a:normAutofit/>
          </a:bodyPr>
          <a:lstStyle/>
          <a:p>
            <a:pPr marL="342900" lvl="0" indent="-419100" algn="l" rtl="0">
              <a:spcBef>
                <a:spcPts val="0"/>
              </a:spcBef>
              <a:spcAft>
                <a:spcPts val="0"/>
              </a:spcAft>
              <a:buSzPts val="4000"/>
              <a:buFont typeface="Quattrocento Sans"/>
              <a:buChar char="❑"/>
            </a:pPr>
            <a:r>
              <a:rPr lang="en-US" sz="4000"/>
              <a:t>Mô hình phát triển Agile</a:t>
            </a:r>
            <a:endParaRPr sz="4000"/>
          </a:p>
          <a:p>
            <a:pPr marL="342900" lvl="0" indent="-165100" algn="l" rtl="0">
              <a:spcBef>
                <a:spcPts val="0"/>
              </a:spcBef>
              <a:spcAft>
                <a:spcPts val="0"/>
              </a:spcAft>
              <a:buClr>
                <a:srgbClr val="FF5A33"/>
              </a:buClr>
              <a:buSzPts val="2800"/>
              <a:buFont typeface="Noto Sans Symbols"/>
              <a:buNone/>
            </a:pPr>
            <a:endParaRPr i="1"/>
          </a:p>
        </p:txBody>
      </p:sp>
      <p:pic>
        <p:nvPicPr>
          <p:cNvPr id="608" name="Google Shape;608;p7"/>
          <p:cNvPicPr preferRelativeResize="0"/>
          <p:nvPr/>
        </p:nvPicPr>
        <p:blipFill>
          <a:blip r:embed="rId3">
            <a:alphaModFix/>
          </a:blip>
          <a:stretch>
            <a:fillRect/>
          </a:stretch>
        </p:blipFill>
        <p:spPr>
          <a:xfrm>
            <a:off x="2089000" y="2108950"/>
            <a:ext cx="9249400" cy="3170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07">
                                            <p:txEl>
                                              <p:pRg st="0" end="0"/>
                                            </p:txEl>
                                          </p:spTgt>
                                        </p:tgtEl>
                                        <p:attrNameLst>
                                          <p:attrName>style.visibility</p:attrName>
                                        </p:attrNameLst>
                                      </p:cBhvr>
                                      <p:to>
                                        <p:strVal val="visible"/>
                                      </p:to>
                                    </p:set>
                                    <p:anim calcmode="lin" valueType="num">
                                      <p:cBhvr additive="base">
                                        <p:cTn id="7" dur="500"/>
                                        <p:tgtEl>
                                          <p:spTgt spid="607">
                                            <p:txEl>
                                              <p:pRg st="0" end="0"/>
                                            </p:txEl>
                                          </p:spTgt>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07">
                                            <p:txEl>
                                              <p:pRg st="1" end="1"/>
                                            </p:txEl>
                                          </p:spTgt>
                                        </p:tgtEl>
                                        <p:attrNameLst>
                                          <p:attrName>style.visibility</p:attrName>
                                        </p:attrNameLst>
                                      </p:cBhvr>
                                      <p:to>
                                        <p:strVal val="visible"/>
                                      </p:to>
                                    </p:set>
                                    <p:anim calcmode="lin" valueType="num">
                                      <p:cBhvr additive="base">
                                        <p:cTn id="10" dur="500"/>
                                        <p:tgtEl>
                                          <p:spTgt spid="60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14ebc8dc41_0_28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14" name="Google Shape;614;g114ebc8dc41_0_286"/>
          <p:cNvSpPr txBox="1"/>
          <p:nvPr/>
        </p:nvSpPr>
        <p:spPr>
          <a:xfrm>
            <a:off x="507150" y="1481775"/>
            <a:ext cx="11075100" cy="4881600"/>
          </a:xfrm>
          <a:prstGeom prst="rect">
            <a:avLst/>
          </a:prstGeom>
          <a:noFill/>
          <a:ln>
            <a:noFill/>
          </a:ln>
        </p:spPr>
        <p:txBody>
          <a:bodyPr spcFirstLastPara="1" wrap="square" lIns="91425" tIns="45700" rIns="91425" bIns="45700" anchor="t" anchorCtr="0">
            <a:noAutofit/>
          </a:bodyPr>
          <a:lstStyle/>
          <a:p>
            <a:pPr marL="742950" lvl="1" indent="-387350" algn="l" rtl="0">
              <a:lnSpc>
                <a:spcPct val="115000"/>
              </a:lnSpc>
              <a:spcBef>
                <a:spcPts val="70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Có thể được sử dụng với bất kỳ loại hình dự án nào, nhưng cần sự tham gia và tính tương tác của khách hàng.</a:t>
            </a:r>
            <a:endParaRPr sz="4000">
              <a:solidFill>
                <a:srgbClr val="333333"/>
              </a:solidFill>
              <a:latin typeface="Quattrocento Sans"/>
              <a:ea typeface="Quattrocento Sans"/>
              <a:cs typeface="Quattrocento Sans"/>
              <a:sym typeface="Quattrocento Sans"/>
            </a:endParaRPr>
          </a:p>
          <a:p>
            <a:pPr marL="742950" lvl="1" indent="-387350" algn="l" rtl="0">
              <a:lnSpc>
                <a:spcPct val="115000"/>
              </a:lnSpc>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Sử dụng khi khách hàng yêu cầu chức năng sẵn sàng trong khoảng thời gian ngắn.</a:t>
            </a:r>
            <a:endParaRPr sz="4900">
              <a:solidFill>
                <a:srgbClr val="333333"/>
              </a:solidFill>
              <a:highlight>
                <a:srgbClr val="FFFFFF"/>
              </a:highlight>
              <a:latin typeface="Quattrocento Sans"/>
              <a:ea typeface="Quattrocento Sans"/>
              <a:cs typeface="Quattrocento Sans"/>
              <a:sym typeface="Quattrocento Sans"/>
            </a:endParaRPr>
          </a:p>
        </p:txBody>
      </p:sp>
      <p:sp>
        <p:nvSpPr>
          <p:cNvPr id="615" name="Google Shape;615;g114ebc8dc41_0_286"/>
          <p:cNvSpPr txBox="1"/>
          <p:nvPr/>
        </p:nvSpPr>
        <p:spPr>
          <a:xfrm>
            <a:off x="5071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Ứng dụng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anim calcmode="lin" valueType="num">
                                      <p:cBhvr additive="base">
                                        <p:cTn id="7" dur="1000"/>
                                        <p:tgtEl>
                                          <p:spTgt spid="61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4">
                                            <p:txEl>
                                              <p:pRg st="1" end="1"/>
                                            </p:txEl>
                                          </p:spTgt>
                                        </p:tgtEl>
                                        <p:attrNameLst>
                                          <p:attrName>style.visibility</p:attrName>
                                        </p:attrNameLst>
                                      </p:cBhvr>
                                      <p:to>
                                        <p:strVal val="visible"/>
                                      </p:to>
                                    </p:set>
                                    <p:anim calcmode="lin" valueType="num">
                                      <p:cBhvr additive="base">
                                        <p:cTn id="12" dur="1000"/>
                                        <p:tgtEl>
                                          <p:spTgt spid="61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114ebc8dc41_0_2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21" name="Google Shape;621;g114ebc8dc41_0_292"/>
          <p:cNvSpPr txBox="1"/>
          <p:nvPr/>
        </p:nvSpPr>
        <p:spPr>
          <a:xfrm>
            <a:off x="507150" y="1481775"/>
            <a:ext cx="11075100" cy="48816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Thực hiện thay đổi dễ dàng</a:t>
            </a:r>
            <a:r>
              <a:rPr lang="en-US" sz="4000">
                <a:solidFill>
                  <a:srgbClr val="333333"/>
                </a:solidFill>
                <a:latin typeface="Quattrocento Sans"/>
                <a:ea typeface="Quattrocento Sans"/>
                <a:cs typeface="Quattrocento Sans"/>
                <a:sym typeface="Quattrocento Sans"/>
              </a:rPr>
              <a:t>: Bởi vì dự án được chia thành các phần nhỏ, riêng biệt, không phụ thuộc lẫn nhau, nên những thay đổi được thực hiện rất dễ dàng, ở bất kỳ giai đoạn nào của dự án.</a:t>
            </a:r>
            <a:endParaRPr sz="4500">
              <a:solidFill>
                <a:srgbClr val="333333"/>
              </a:solidFill>
              <a:highlight>
                <a:srgbClr val="FFFFFF"/>
              </a:highlight>
              <a:latin typeface="Quattrocento Sans"/>
              <a:ea typeface="Quattrocento Sans"/>
              <a:cs typeface="Quattrocento Sans"/>
              <a:sym typeface="Quattrocento Sans"/>
            </a:endParaRPr>
          </a:p>
        </p:txBody>
      </p:sp>
      <p:sp>
        <p:nvSpPr>
          <p:cNvPr id="622" name="Google Shape;622;g114ebc8dc41_0_292"/>
          <p:cNvSpPr txBox="1"/>
          <p:nvPr/>
        </p:nvSpPr>
        <p:spPr>
          <a:xfrm>
            <a:off x="584975"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anim calcmode="lin" valueType="num">
                                      <p:cBhvr additive="base">
                                        <p:cTn id="7" dur="1000"/>
                                        <p:tgtEl>
                                          <p:spTgt spid="62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114ebc8dc41_0_30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28" name="Google Shape;628;g114ebc8dc41_0_300"/>
          <p:cNvSpPr txBox="1"/>
          <p:nvPr/>
        </p:nvSpPr>
        <p:spPr>
          <a:xfrm>
            <a:off x="395600" y="907075"/>
            <a:ext cx="11186700" cy="47691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Không cần phải nắm mọi thông tin ngay từ đầu</a:t>
            </a:r>
            <a:r>
              <a:rPr lang="en-US" sz="4000">
                <a:solidFill>
                  <a:srgbClr val="333333"/>
                </a:solidFill>
                <a:latin typeface="Quattrocento Sans"/>
                <a:ea typeface="Quattrocento Sans"/>
                <a:cs typeface="Quattrocento Sans"/>
                <a:sym typeface="Quattrocento Sans"/>
              </a:rPr>
              <a:t>: Phù hợp với những dự án chưa xác định được mục tiêu cuối cùng rõ ràng, vì việc này không quá cần thiết trong giai đoạn đầu. </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28">
                                            <p:txEl>
                                              <p:pRg st="0" end="0"/>
                                            </p:txEl>
                                          </p:spTgt>
                                        </p:tgtEl>
                                        <p:attrNameLst>
                                          <p:attrName>style.visibility</p:attrName>
                                        </p:attrNameLst>
                                      </p:cBhvr>
                                      <p:to>
                                        <p:strVal val="visible"/>
                                      </p:to>
                                    </p:set>
                                    <p:anim calcmode="lin" valueType="num">
                                      <p:cBhvr additive="base">
                                        <p:cTn id="7" dur="1000"/>
                                        <p:tgtEl>
                                          <p:spTgt spid="62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114ebc8dc41_0_3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34" name="Google Shape;634;g114ebc8dc41_0_307"/>
          <p:cNvSpPr txBox="1"/>
          <p:nvPr/>
        </p:nvSpPr>
        <p:spPr>
          <a:xfrm>
            <a:off x="395600" y="907075"/>
            <a:ext cx="11643600" cy="5841000"/>
          </a:xfrm>
          <a:prstGeom prst="rect">
            <a:avLst/>
          </a:prstGeom>
          <a:noFill/>
          <a:ln>
            <a:noFill/>
          </a:ln>
        </p:spPr>
        <p:txBody>
          <a:bodyPr spcFirstLastPara="1" wrap="square" lIns="91425" tIns="45700" rIns="91425" bIns="45700" anchor="t" anchorCtr="0">
            <a:noAutofit/>
          </a:bodyPr>
          <a:lstStyle/>
          <a:p>
            <a:pPr marL="742950" lvl="1" indent="-336550" algn="l" rtl="0">
              <a:lnSpc>
                <a:spcPct val="115000"/>
              </a:lnSpc>
              <a:spcBef>
                <a:spcPts val="0"/>
              </a:spcBef>
              <a:spcAft>
                <a:spcPts val="0"/>
              </a:spcAft>
              <a:buClr>
                <a:srgbClr val="FF5A33"/>
              </a:buClr>
              <a:buSzPts val="3200"/>
              <a:buFont typeface="Quattrocento Sans"/>
              <a:buChar char="❖"/>
            </a:pPr>
            <a:r>
              <a:rPr lang="en-US" sz="3600" b="1">
                <a:solidFill>
                  <a:srgbClr val="333333"/>
                </a:solidFill>
                <a:latin typeface="Quattrocento Sans"/>
                <a:ea typeface="Quattrocento Sans"/>
                <a:cs typeface="Quattrocento Sans"/>
                <a:sym typeface="Quattrocento Sans"/>
              </a:rPr>
              <a:t>Bàn giao nhanh hơn</a:t>
            </a:r>
            <a:r>
              <a:rPr lang="en-US" sz="3600">
                <a:solidFill>
                  <a:srgbClr val="333333"/>
                </a:solidFill>
                <a:latin typeface="Quattrocento Sans"/>
                <a:ea typeface="Quattrocento Sans"/>
                <a:cs typeface="Quattrocento Sans"/>
                <a:sym typeface="Quattrocento Sans"/>
              </a:rPr>
              <a:t>: Việc chia nhỏ dự án cho phép đội ngũ có thể tiến hành kiểm tra theo từng phần, xác định và sửa chữa vấn đề nhanh hơn, nhờ đó việc bàn giao công việc sẽ nhất quán và thành công hơn.</a:t>
            </a:r>
            <a:endParaRPr sz="3600">
              <a:solidFill>
                <a:srgbClr val="333333"/>
              </a:solidFill>
              <a:latin typeface="Quattrocento Sans"/>
              <a:ea typeface="Quattrocento Sans"/>
              <a:cs typeface="Quattrocento Sans"/>
              <a:sym typeface="Quattrocento Sans"/>
            </a:endParaRPr>
          </a:p>
          <a:p>
            <a:pPr marL="742950" lvl="1" indent="-336550" algn="l" rtl="0">
              <a:lnSpc>
                <a:spcPct val="115000"/>
              </a:lnSpc>
              <a:spcBef>
                <a:spcPts val="0"/>
              </a:spcBef>
              <a:spcAft>
                <a:spcPts val="0"/>
              </a:spcAft>
              <a:buClr>
                <a:srgbClr val="FF5A33"/>
              </a:buClr>
              <a:buSzPts val="3200"/>
              <a:buFont typeface="Quattrocento Sans"/>
              <a:buChar char="❖"/>
            </a:pPr>
            <a:r>
              <a:rPr lang="en-US" sz="3600" b="1">
                <a:solidFill>
                  <a:srgbClr val="333333"/>
                </a:solidFill>
                <a:latin typeface="Quattrocento Sans"/>
                <a:ea typeface="Quattrocento Sans"/>
                <a:cs typeface="Quattrocento Sans"/>
                <a:sym typeface="Quattrocento Sans"/>
              </a:rPr>
              <a:t>Chú ý đến phản hồi của khách hàng và người dùng</a:t>
            </a:r>
            <a:r>
              <a:rPr lang="en-US" sz="3600">
                <a:solidFill>
                  <a:srgbClr val="333333"/>
                </a:solidFill>
                <a:latin typeface="Quattrocento Sans"/>
                <a:ea typeface="Quattrocento Sans"/>
                <a:cs typeface="Quattrocento Sans"/>
                <a:sym typeface="Quattrocento Sans"/>
              </a:rPr>
              <a:t>: Cả khách hàng và người dùng cuối đều có cơ hội để đóng góp các ý kiến và phản hồi, từ đó họ sẽ có ảnh hưởng một cách mạnh mẽ và tích cực tới sản phẩm cuối cùng.</a:t>
            </a:r>
            <a:endParaRPr sz="44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anim calcmode="lin" valueType="num">
                                      <p:cBhvr additive="base">
                                        <p:cTn id="7" dur="1000"/>
                                        <p:tgtEl>
                                          <p:spTgt spid="63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34">
                                            <p:txEl>
                                              <p:pRg st="1" end="1"/>
                                            </p:txEl>
                                          </p:spTgt>
                                        </p:tgtEl>
                                        <p:attrNameLst>
                                          <p:attrName>style.visibility</p:attrName>
                                        </p:attrNameLst>
                                      </p:cBhvr>
                                      <p:to>
                                        <p:strVal val="visible"/>
                                      </p:to>
                                    </p:set>
                                    <p:anim calcmode="lin" valueType="num">
                                      <p:cBhvr additive="base">
                                        <p:cTn id="12" dur="1000"/>
                                        <p:tgtEl>
                                          <p:spTgt spid="634">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114ebc8dc41_0_31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40" name="Google Shape;640;g114ebc8dc41_0_313"/>
          <p:cNvSpPr txBox="1"/>
          <p:nvPr/>
        </p:nvSpPr>
        <p:spPr>
          <a:xfrm>
            <a:off x="481025" y="907075"/>
            <a:ext cx="11558100" cy="5607300"/>
          </a:xfrm>
          <a:prstGeom prst="rect">
            <a:avLst/>
          </a:prstGeom>
          <a:noFill/>
          <a:ln>
            <a:noFill/>
          </a:ln>
        </p:spPr>
        <p:txBody>
          <a:bodyPr spcFirstLastPara="1" wrap="square" lIns="91425" tIns="45700" rIns="91425" bIns="45700" anchor="t" anchorCtr="0">
            <a:noAutofit/>
          </a:bodyPr>
          <a:lstStyle/>
          <a:p>
            <a:pPr marL="742950" lvl="1" indent="-323850" algn="l" rtl="0">
              <a:lnSpc>
                <a:spcPct val="115000"/>
              </a:lnSpc>
              <a:spcBef>
                <a:spcPts val="0"/>
              </a:spcBef>
              <a:spcAft>
                <a:spcPts val="0"/>
              </a:spcAft>
              <a:buClr>
                <a:srgbClr val="FF5A33"/>
              </a:buClr>
              <a:buSzPts val="3000"/>
              <a:buFont typeface="Quattrocento Sans"/>
              <a:buChar char="❖"/>
            </a:pPr>
            <a:r>
              <a:rPr lang="en-US" sz="4000" b="1">
                <a:solidFill>
                  <a:srgbClr val="333333"/>
                </a:solidFill>
                <a:latin typeface="Quattrocento Sans"/>
                <a:ea typeface="Quattrocento Sans"/>
                <a:cs typeface="Quattrocento Sans"/>
                <a:sym typeface="Quattrocento Sans"/>
              </a:rPr>
              <a:t>Cải tiến liên tục</a:t>
            </a:r>
            <a:r>
              <a:rPr lang="en-US" sz="4000">
                <a:solidFill>
                  <a:srgbClr val="333333"/>
                </a:solidFill>
                <a:latin typeface="Quattrocento Sans"/>
                <a:ea typeface="Quattrocento Sans"/>
                <a:cs typeface="Quattrocento Sans"/>
                <a:sym typeface="Quattrocento Sans"/>
              </a:rPr>
              <a:t>: Agile khuyến khích thành viên trong đội ngũ làm việc và khách hàng cung cấp phản hồi của mình, khi đó các giai đoạn khác nhau của sản phẩm cuối có thể được kiểm tra và cải thiện lại nhiều lần nếu cần.</a:t>
            </a:r>
            <a:endParaRPr sz="42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0">
                                            <p:txEl>
                                              <p:pRg st="0" end="0"/>
                                            </p:txEl>
                                          </p:spTgt>
                                        </p:tgtEl>
                                        <p:attrNameLst>
                                          <p:attrName>style.visibility</p:attrName>
                                        </p:attrNameLst>
                                      </p:cBhvr>
                                      <p:to>
                                        <p:strVal val="visible"/>
                                      </p:to>
                                    </p:set>
                                    <p:anim calcmode="lin" valueType="num">
                                      <p:cBhvr additive="base">
                                        <p:cTn id="7" dur="1000"/>
                                        <p:tgtEl>
                                          <p:spTgt spid="64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114ebc8dc41_0_3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46" name="Google Shape;646;g114ebc8dc41_0_319"/>
          <p:cNvSpPr txBox="1"/>
          <p:nvPr/>
        </p:nvSpPr>
        <p:spPr>
          <a:xfrm>
            <a:off x="507150" y="1481775"/>
            <a:ext cx="11394300" cy="48816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Khó lên kế hoạch dự án</a:t>
            </a:r>
            <a:r>
              <a:rPr lang="en-US" sz="4000">
                <a:solidFill>
                  <a:srgbClr val="333333"/>
                </a:solidFill>
                <a:latin typeface="Quattrocento Sans"/>
                <a:ea typeface="Quattrocento Sans"/>
                <a:cs typeface="Quattrocento Sans"/>
                <a:sym typeface="Quattrocento Sans"/>
              </a:rPr>
              <a:t>: Khá là khó để xác định rõ ràng thời gian bàn giao sản phẩm cuối cùng, vì dự án được chia nhỏ thành các phần khác nhau và mỗi phần lại có thời gian bàn giao riêng biệt.</a:t>
            </a:r>
            <a:endParaRPr sz="4500">
              <a:solidFill>
                <a:srgbClr val="333333"/>
              </a:solidFill>
              <a:highlight>
                <a:srgbClr val="FFFFFF"/>
              </a:highlight>
              <a:latin typeface="Quattrocento Sans"/>
              <a:ea typeface="Quattrocento Sans"/>
              <a:cs typeface="Quattrocento Sans"/>
              <a:sym typeface="Quattrocento Sans"/>
            </a:endParaRPr>
          </a:p>
        </p:txBody>
      </p:sp>
      <p:sp>
        <p:nvSpPr>
          <p:cNvPr id="647" name="Google Shape;647;g114ebc8dc41_0_319"/>
          <p:cNvSpPr txBox="1"/>
          <p:nvPr/>
        </p:nvSpPr>
        <p:spPr>
          <a:xfrm>
            <a:off x="398850" y="762148"/>
            <a:ext cx="11394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mô hình phát triển Agile</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6">
                                            <p:txEl>
                                              <p:pRg st="0" end="0"/>
                                            </p:txEl>
                                          </p:spTgt>
                                        </p:tgtEl>
                                        <p:attrNameLst>
                                          <p:attrName>style.visibility</p:attrName>
                                        </p:attrNameLst>
                                      </p:cBhvr>
                                      <p:to>
                                        <p:strVal val="visible"/>
                                      </p:to>
                                    </p:set>
                                    <p:anim calcmode="lin" valueType="num">
                                      <p:cBhvr additive="base">
                                        <p:cTn id="7" dur="1000"/>
                                        <p:tgtEl>
                                          <p:spTgt spid="64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114c29839a7_1_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63" name="Google Shape;163;g114c29839a7_1_21"/>
          <p:cNvSpPr txBox="1"/>
          <p:nvPr/>
        </p:nvSpPr>
        <p:spPr>
          <a:xfrm>
            <a:off x="486825" y="1632100"/>
            <a:ext cx="10986600" cy="5114100"/>
          </a:xfrm>
          <a:prstGeom prst="rect">
            <a:avLst/>
          </a:prstGeom>
          <a:noFill/>
          <a:ln>
            <a:noFill/>
          </a:ln>
        </p:spPr>
        <p:txBody>
          <a:bodyPr spcFirstLastPara="1" wrap="square" lIns="91425" tIns="45700" rIns="91425" bIns="45700" anchor="t" anchorCtr="0">
            <a:noAutofit/>
          </a:bodyPr>
          <a:lstStyle/>
          <a:p>
            <a:pPr marL="742950" lvl="1" indent="-342900" algn="l" rtl="0">
              <a:lnSpc>
                <a:spcPct val="115000"/>
              </a:lnSpc>
              <a:spcBef>
                <a:spcPts val="70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Requirement gathering: Thu thập và phân tích yêu cầu được ghi lại vào tài liệu đặc tả yêu cầu trong giai đoạn này.</a:t>
            </a:r>
            <a:endParaRPr sz="3300">
              <a:solidFill>
                <a:srgbClr val="1B1B1B"/>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System Analysis: Phân tích thiết kế hệ thống phần mềm, xác định kiến trúc hệ thống tổng thể của phần mềm.</a:t>
            </a:r>
            <a:endParaRPr sz="3300">
              <a:solidFill>
                <a:srgbClr val="1B1B1B"/>
              </a:solidFill>
              <a:latin typeface="Quattrocento Sans"/>
              <a:ea typeface="Quattrocento Sans"/>
              <a:cs typeface="Quattrocento Sans"/>
              <a:sym typeface="Quattrocento Sans"/>
            </a:endParaRPr>
          </a:p>
          <a:p>
            <a:pPr marL="742950" lvl="1" indent="-342900" algn="l" rtl="0">
              <a:lnSpc>
                <a:spcPct val="115000"/>
              </a:lnSpc>
              <a:spcBef>
                <a:spcPts val="0"/>
              </a:spcBef>
              <a:spcAft>
                <a:spcPts val="0"/>
              </a:spcAft>
              <a:buClr>
                <a:srgbClr val="FF5A33"/>
              </a:buClr>
              <a:buSzPts val="3300"/>
              <a:buFont typeface="Quattrocento Sans"/>
              <a:buChar char="❖"/>
            </a:pPr>
            <a:r>
              <a:rPr lang="en-US" sz="3300">
                <a:solidFill>
                  <a:srgbClr val="1B1B1B"/>
                </a:solidFill>
                <a:latin typeface="Quattrocento Sans"/>
                <a:ea typeface="Quattrocento Sans"/>
                <a:cs typeface="Quattrocento Sans"/>
                <a:sym typeface="Quattrocento Sans"/>
              </a:rPr>
              <a:t>Coding: Hệ thống được phát triển theo từng unit và được tích hợp trong giai đoạn tiếp theo. Mỗi Unit được phát triển và kiểm thử bởi dev được gọi là Unit Test.</a:t>
            </a:r>
            <a:endParaRPr sz="3300">
              <a:solidFill>
                <a:srgbClr val="333333"/>
              </a:solidFill>
              <a:latin typeface="Quattrocento Sans"/>
              <a:ea typeface="Quattrocento Sans"/>
              <a:cs typeface="Quattrocento Sans"/>
              <a:sym typeface="Quattrocento Sans"/>
            </a:endParaRPr>
          </a:p>
        </p:txBody>
      </p:sp>
      <p:sp>
        <p:nvSpPr>
          <p:cNvPr id="164" name="Google Shape;164;g114c29839a7_1_21"/>
          <p:cNvSpPr txBox="1"/>
          <p:nvPr/>
        </p:nvSpPr>
        <p:spPr>
          <a:xfrm>
            <a:off x="617100" y="831700"/>
            <a:ext cx="73302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chemeClr val="dk1"/>
                </a:solidFill>
                <a:latin typeface="Quattrocento Sans"/>
                <a:ea typeface="Quattrocento Sans"/>
                <a:cs typeface="Quattrocento Sans"/>
                <a:sym typeface="Quattrocento Sans"/>
              </a:rPr>
              <a:t>Phân tích mô hình thác nước</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3">
                                            <p:txEl>
                                              <p:pRg st="0" end="0"/>
                                            </p:txEl>
                                          </p:spTgt>
                                        </p:tgtEl>
                                        <p:attrNameLst>
                                          <p:attrName>style.visibility</p:attrName>
                                        </p:attrNameLst>
                                      </p:cBhvr>
                                      <p:to>
                                        <p:strVal val="visible"/>
                                      </p:to>
                                    </p:set>
                                    <p:anim calcmode="lin" valueType="num">
                                      <p:cBhvr additive="base">
                                        <p:cTn id="7" dur="1000"/>
                                        <p:tgtEl>
                                          <p:spTgt spid="16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63">
                                            <p:txEl>
                                              <p:pRg st="1" end="1"/>
                                            </p:txEl>
                                          </p:spTgt>
                                        </p:tgtEl>
                                        <p:attrNameLst>
                                          <p:attrName>style.visibility</p:attrName>
                                        </p:attrNameLst>
                                      </p:cBhvr>
                                      <p:to>
                                        <p:strVal val="visible"/>
                                      </p:to>
                                    </p:set>
                                    <p:anim calcmode="lin" valueType="num">
                                      <p:cBhvr additive="base">
                                        <p:cTn id="12" dur="1000"/>
                                        <p:tgtEl>
                                          <p:spTgt spid="16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63">
                                            <p:txEl>
                                              <p:pRg st="2" end="2"/>
                                            </p:txEl>
                                          </p:spTgt>
                                        </p:tgtEl>
                                        <p:attrNameLst>
                                          <p:attrName>style.visibility</p:attrName>
                                        </p:attrNameLst>
                                      </p:cBhvr>
                                      <p:to>
                                        <p:strVal val="visible"/>
                                      </p:to>
                                    </p:set>
                                    <p:anim calcmode="lin" valueType="num">
                                      <p:cBhvr additive="base">
                                        <p:cTn id="17" dur="1000"/>
                                        <p:tgtEl>
                                          <p:spTgt spid="16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14ebc8dc41_0_3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53" name="Google Shape;653;g114ebc8dc41_0_326"/>
          <p:cNvSpPr txBox="1"/>
          <p:nvPr/>
        </p:nvSpPr>
        <p:spPr>
          <a:xfrm>
            <a:off x="398850" y="932050"/>
            <a:ext cx="11626800" cy="5747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Bắt buộc phải hướng dẫn và đào tạo chi tiết</a:t>
            </a:r>
            <a:r>
              <a:rPr lang="en-US" sz="4000">
                <a:solidFill>
                  <a:srgbClr val="333333"/>
                </a:solidFill>
                <a:latin typeface="Quattrocento Sans"/>
                <a:ea typeface="Quattrocento Sans"/>
                <a:cs typeface="Quattrocento Sans"/>
                <a:sym typeface="Quattrocento Sans"/>
              </a:rPr>
              <a:t>:  Phương pháp Agile phức tạp hơn nhiều so với phương pháp truyền thống. Họ sẽ cần phải trải qua đào tạo, hướng dẫn thì mới có thể nắm được phương pháp một cách rõ ràng, đặc biệt là thời gian đầu.</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3">
                                            <p:txEl>
                                              <p:pRg st="0" end="0"/>
                                            </p:txEl>
                                          </p:spTgt>
                                        </p:tgtEl>
                                        <p:attrNameLst>
                                          <p:attrName>style.visibility</p:attrName>
                                        </p:attrNameLst>
                                      </p:cBhvr>
                                      <p:to>
                                        <p:strVal val="visible"/>
                                      </p:to>
                                    </p:set>
                                    <p:anim calcmode="lin" valueType="num">
                                      <p:cBhvr additive="base">
                                        <p:cTn id="7" dur="1000"/>
                                        <p:tgtEl>
                                          <p:spTgt spid="65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114ebc8dc41_0_3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59" name="Google Shape;659;g114ebc8dc41_0_333"/>
          <p:cNvSpPr txBox="1"/>
          <p:nvPr/>
        </p:nvSpPr>
        <p:spPr>
          <a:xfrm>
            <a:off x="398850" y="932050"/>
            <a:ext cx="11626800" cy="57474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4000" b="1">
                <a:solidFill>
                  <a:srgbClr val="333333"/>
                </a:solidFill>
                <a:latin typeface="Quattrocento Sans"/>
                <a:ea typeface="Quattrocento Sans"/>
                <a:cs typeface="Quattrocento Sans"/>
                <a:sym typeface="Quattrocento Sans"/>
              </a:rPr>
              <a:t>Ít tài liệu hướng dẫn</a:t>
            </a:r>
            <a:r>
              <a:rPr lang="en-US" sz="4000">
                <a:solidFill>
                  <a:srgbClr val="333333"/>
                </a:solidFill>
                <a:latin typeface="Quattrocento Sans"/>
                <a:ea typeface="Quattrocento Sans"/>
                <a:cs typeface="Quattrocento Sans"/>
                <a:sym typeface="Quattrocento Sans"/>
              </a:rPr>
              <a:t>: Vì Agile thay đổi rất nhiều nên các tài liệu thích hợp cũng thường bị bỏ qua, vì không xác định rõ được kỳ vọng và thành phẩm ngay từ đầu. Mặc dù tài liệu không phải là yếu tố quan trọng nhất, nhưng chúng vẫn rất cần thiết.</a:t>
            </a:r>
            <a:endParaRPr sz="45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9">
                                            <p:txEl>
                                              <p:pRg st="0" end="0"/>
                                            </p:txEl>
                                          </p:spTgt>
                                        </p:tgtEl>
                                        <p:attrNameLst>
                                          <p:attrName>style.visibility</p:attrName>
                                        </p:attrNameLst>
                                      </p:cBhvr>
                                      <p:to>
                                        <p:strVal val="visible"/>
                                      </p:to>
                                    </p:set>
                                    <p:anim calcmode="lin" valueType="num">
                                      <p:cBhvr additive="base">
                                        <p:cTn id="7" dur="1000"/>
                                        <p:tgtEl>
                                          <p:spTgt spid="65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114ebc8dc41_0_33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65" name="Google Shape;665;g114ebc8dc41_0_338"/>
          <p:cNvSpPr txBox="1"/>
          <p:nvPr/>
        </p:nvSpPr>
        <p:spPr>
          <a:xfrm>
            <a:off x="164925" y="932100"/>
            <a:ext cx="11888100" cy="5774700"/>
          </a:xfrm>
          <a:prstGeom prst="rect">
            <a:avLst/>
          </a:prstGeom>
          <a:noFill/>
          <a:ln>
            <a:noFill/>
          </a:ln>
        </p:spPr>
        <p:txBody>
          <a:bodyPr spcFirstLastPara="1" wrap="square" lIns="91425" tIns="45700" rIns="91425" bIns="45700" anchor="t" anchorCtr="0">
            <a:noAutofit/>
          </a:bodyPr>
          <a:lstStyle/>
          <a:p>
            <a:pPr marL="742950" lvl="1" indent="-368300" algn="l" rtl="0">
              <a:lnSpc>
                <a:spcPct val="115000"/>
              </a:lnSpc>
              <a:spcBef>
                <a:spcPts val="700"/>
              </a:spcBef>
              <a:spcAft>
                <a:spcPts val="0"/>
              </a:spcAft>
              <a:buClr>
                <a:srgbClr val="FF5A33"/>
              </a:buClr>
              <a:buSzPts val="3700"/>
              <a:buFont typeface="Quattrocento Sans"/>
              <a:buChar char="❖"/>
            </a:pPr>
            <a:r>
              <a:rPr lang="en-US" sz="3700" b="1">
                <a:solidFill>
                  <a:srgbClr val="333333"/>
                </a:solidFill>
                <a:latin typeface="Quattrocento Sans"/>
                <a:ea typeface="Quattrocento Sans"/>
                <a:cs typeface="Quattrocento Sans"/>
                <a:sym typeface="Quattrocento Sans"/>
              </a:rPr>
              <a:t>Bắt buộc phải hợp tác để dự án thành công</a:t>
            </a:r>
            <a:r>
              <a:rPr lang="en-US" sz="3700">
                <a:solidFill>
                  <a:srgbClr val="333333"/>
                </a:solidFill>
                <a:latin typeface="Quattrocento Sans"/>
                <a:ea typeface="Quattrocento Sans"/>
                <a:cs typeface="Quattrocento Sans"/>
                <a:sym typeface="Quattrocento Sans"/>
              </a:rPr>
              <a:t>: Điều này đòi hỏi một sự cam kết về thời gian từ cả hai bên trong suốt thời gian của dự án mà các cấu trúc quản lý dự án khác không luôn yêu cầu. Phải có sự tham gia tích cực của người dùng và tiếp tục cộng tác để nó hoạt động.</a:t>
            </a:r>
            <a:endParaRPr sz="3700">
              <a:solidFill>
                <a:srgbClr val="333333"/>
              </a:solidFill>
              <a:latin typeface="Quattrocento Sans"/>
              <a:ea typeface="Quattrocento Sans"/>
              <a:cs typeface="Quattrocento Sans"/>
              <a:sym typeface="Quattrocento Sans"/>
            </a:endParaRPr>
          </a:p>
          <a:p>
            <a:pPr marL="742950" lvl="1" indent="-368300" algn="l" rtl="0">
              <a:lnSpc>
                <a:spcPct val="115000"/>
              </a:lnSpc>
              <a:spcBef>
                <a:spcPts val="0"/>
              </a:spcBef>
              <a:spcAft>
                <a:spcPts val="0"/>
              </a:spcAft>
              <a:buClr>
                <a:srgbClr val="FF5A33"/>
              </a:buClr>
              <a:buSzPts val="3700"/>
              <a:buFont typeface="Quattrocento Sans"/>
              <a:buChar char="❖"/>
            </a:pPr>
            <a:r>
              <a:rPr lang="en-US" sz="3700" b="1">
                <a:solidFill>
                  <a:srgbClr val="333333"/>
                </a:solidFill>
                <a:latin typeface="Quattrocento Sans"/>
                <a:ea typeface="Quattrocento Sans"/>
                <a:cs typeface="Quattrocento Sans"/>
                <a:sym typeface="Quattrocento Sans"/>
              </a:rPr>
              <a:t>Chi phí cao</a:t>
            </a:r>
            <a:r>
              <a:rPr lang="en-US" sz="3700">
                <a:solidFill>
                  <a:srgbClr val="333333"/>
                </a:solidFill>
                <a:latin typeface="Quattrocento Sans"/>
                <a:ea typeface="Quattrocento Sans"/>
                <a:cs typeface="Quattrocento Sans"/>
                <a:sym typeface="Quattrocento Sans"/>
              </a:rPr>
              <a:t>: Chi phí thực hiện theo phương pháp Agile thường hơn một chút so với các phương pháp phát triển khác.</a:t>
            </a:r>
            <a:endParaRPr sz="37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5">
                                            <p:txEl>
                                              <p:pRg st="0" end="0"/>
                                            </p:txEl>
                                          </p:spTgt>
                                        </p:tgtEl>
                                        <p:attrNameLst>
                                          <p:attrName>style.visibility</p:attrName>
                                        </p:attrNameLst>
                                      </p:cBhvr>
                                      <p:to>
                                        <p:strVal val="visible"/>
                                      </p:to>
                                    </p:set>
                                    <p:anim calcmode="lin" valueType="num">
                                      <p:cBhvr additive="base">
                                        <p:cTn id="7" dur="1000"/>
                                        <p:tgtEl>
                                          <p:spTgt spid="6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65">
                                            <p:txEl>
                                              <p:pRg st="1" end="1"/>
                                            </p:txEl>
                                          </p:spTgt>
                                        </p:tgtEl>
                                        <p:attrNameLst>
                                          <p:attrName>style.visibility</p:attrName>
                                        </p:attrNameLst>
                                      </p:cBhvr>
                                      <p:to>
                                        <p:strVal val="visible"/>
                                      </p:to>
                                    </p:set>
                                    <p:anim calcmode="lin" valueType="num">
                                      <p:cBhvr additive="base">
                                        <p:cTn id="12" dur="1000"/>
                                        <p:tgtEl>
                                          <p:spTgt spid="66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14ebc8dc41_0_35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71" name="Google Shape;671;g114ebc8dc41_0_351"/>
          <p:cNvSpPr txBox="1"/>
          <p:nvPr/>
        </p:nvSpPr>
        <p:spPr>
          <a:xfrm>
            <a:off x="509150" y="2446250"/>
            <a:ext cx="11364900" cy="4287900"/>
          </a:xfrm>
          <a:prstGeom prst="rect">
            <a:avLst/>
          </a:prstGeom>
          <a:noFill/>
          <a:ln>
            <a:noFill/>
          </a:ln>
        </p:spPr>
        <p:txBody>
          <a:bodyPr spcFirstLastPara="1" wrap="square" lIns="91425" tIns="45700" rIns="91425" bIns="45700" anchor="t" anchorCtr="0">
            <a:noAutofit/>
          </a:bodyPr>
          <a:lstStyle/>
          <a:p>
            <a:pPr marL="742950" lvl="1" indent="-336550" algn="l" rtl="0">
              <a:lnSpc>
                <a:spcPct val="100000"/>
              </a:lnSpc>
              <a:spcBef>
                <a:spcPts val="1900"/>
              </a:spcBef>
              <a:spcAft>
                <a:spcPts val="0"/>
              </a:spcAft>
              <a:buClr>
                <a:srgbClr val="FF5A33"/>
              </a:buClr>
              <a:buSzPts val="3200"/>
              <a:buFont typeface="Quattrocento Sans"/>
              <a:buChar char="❖"/>
            </a:pPr>
            <a:r>
              <a:rPr lang="en-US" sz="3200" b="1">
                <a:solidFill>
                  <a:srgbClr val="333333"/>
                </a:solidFill>
                <a:latin typeface="Quattrocento Sans"/>
                <a:ea typeface="Quattrocento Sans"/>
                <a:cs typeface="Quattrocento Sans"/>
                <a:sym typeface="Quattrocento Sans"/>
              </a:rPr>
              <a:t>Vòng đời phát triển phần mềm</a:t>
            </a:r>
            <a:r>
              <a:rPr lang="en-US" sz="3200">
                <a:solidFill>
                  <a:srgbClr val="333333"/>
                </a:solidFill>
                <a:latin typeface="Quattrocento Sans"/>
                <a:ea typeface="Quattrocento Sans"/>
                <a:cs typeface="Quattrocento Sans"/>
                <a:sym typeface="Quattrocento Sans"/>
              </a:rPr>
              <a:t>:</a:t>
            </a:r>
            <a:r>
              <a:rPr lang="en-US" sz="3200" b="1">
                <a:solidFill>
                  <a:srgbClr val="333333"/>
                </a:solidFill>
                <a:latin typeface="Quattrocento Sans"/>
                <a:ea typeface="Quattrocento Sans"/>
                <a:cs typeface="Quattrocento Sans"/>
                <a:sym typeface="Quattrocento Sans"/>
              </a:rPr>
              <a:t> </a:t>
            </a:r>
            <a:r>
              <a:rPr lang="en-US" sz="3200">
                <a:solidFill>
                  <a:srgbClr val="333333"/>
                </a:solidFill>
                <a:latin typeface="Quattrocento Sans"/>
                <a:ea typeface="Quattrocento Sans"/>
                <a:cs typeface="Quattrocento Sans"/>
                <a:sym typeface="Quattrocento Sans"/>
              </a:rPr>
              <a:t>Đây là chuỗi các hoạt động được các Developers thực hiện để thiết kế và phát triển phần mềm có chất lượng tốt. Vòng đời phát triển phần mềm sử dụng thuật ngữ ‘Development’, không chỉ liên quan đến các nhiệm vụ coding được thực hiện bởi các Developers mà còn kết hợp các nhiệm vụ được đóng góp bởi Tester và các bên liên quan. </a:t>
            </a:r>
            <a:r>
              <a:rPr lang="en-US" sz="3200">
                <a:solidFill>
                  <a:srgbClr val="333333"/>
                </a:solidFill>
                <a:highlight>
                  <a:schemeClr val="lt1"/>
                </a:highlight>
                <a:latin typeface="Quattrocento Sans"/>
                <a:ea typeface="Quattrocento Sans"/>
                <a:cs typeface="Quattrocento Sans"/>
                <a:sym typeface="Quattrocento Sans"/>
              </a:rPr>
              <a:t>Trong Vòng đời phát triển phần mềm, các test cases được tạo ra bởi các tester.</a:t>
            </a:r>
            <a:r>
              <a:rPr lang="en-US" sz="3200">
                <a:solidFill>
                  <a:srgbClr val="333333"/>
                </a:solidFill>
                <a:highlight>
                  <a:srgbClr val="FFFFFF"/>
                </a:highlight>
                <a:latin typeface="Quattrocento Sans"/>
                <a:ea typeface="Quattrocento Sans"/>
                <a:cs typeface="Quattrocento Sans"/>
                <a:sym typeface="Quattrocento Sans"/>
              </a:rPr>
              <a:t> </a:t>
            </a:r>
            <a:endParaRPr sz="3200">
              <a:solidFill>
                <a:srgbClr val="333333"/>
              </a:solidFill>
              <a:highlight>
                <a:srgbClr val="FFFFFF"/>
              </a:highlight>
              <a:latin typeface="Quattrocento Sans"/>
              <a:ea typeface="Quattrocento Sans"/>
              <a:cs typeface="Quattrocento Sans"/>
              <a:sym typeface="Quattrocento Sans"/>
            </a:endParaRPr>
          </a:p>
        </p:txBody>
      </p:sp>
      <p:sp>
        <p:nvSpPr>
          <p:cNvPr id="672" name="Google Shape;672;g114ebc8dc41_0_351"/>
          <p:cNvSpPr txBox="1"/>
          <p:nvPr/>
        </p:nvSpPr>
        <p:spPr>
          <a:xfrm>
            <a:off x="316400" y="762150"/>
            <a:ext cx="11750400" cy="1800900"/>
          </a:xfrm>
          <a:prstGeom prst="rect">
            <a:avLst/>
          </a:prstGeom>
          <a:noFill/>
          <a:ln>
            <a:noFill/>
          </a:ln>
        </p:spPr>
        <p:txBody>
          <a:bodyPr spcFirstLastPara="1" wrap="square" lIns="91425" tIns="91425" rIns="91425" bIns="91425" anchor="t" anchorCtr="0">
            <a:spAutoFit/>
          </a:bodyPr>
          <a:lstStyle/>
          <a:p>
            <a:pPr marL="342900" lvl="0" indent="-387350" algn="l" rtl="0">
              <a:spcBef>
                <a:spcPts val="0"/>
              </a:spcBef>
              <a:spcAft>
                <a:spcPts val="0"/>
              </a:spcAft>
              <a:buClr>
                <a:srgbClr val="FF5A33"/>
              </a:buClr>
              <a:buSzPts val="3500"/>
              <a:buFont typeface="Quattrocento Sans"/>
              <a:buChar char="❑"/>
            </a:pPr>
            <a:r>
              <a:rPr lang="en-US" sz="3500">
                <a:solidFill>
                  <a:srgbClr val="333333"/>
                </a:solidFill>
                <a:latin typeface="Quattrocento Sans"/>
                <a:ea typeface="Quattrocento Sans"/>
                <a:cs typeface="Quattrocento Sans"/>
                <a:sym typeface="Quattrocento Sans"/>
              </a:rPr>
              <a:t>Mối liên quan giữa các hoạt động phát triển phần mềm với các hoạt động kiểm thử trong vòng đời phát triển phần mềm</a:t>
            </a:r>
            <a:endParaRPr sz="35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1">
                                            <p:txEl>
                                              <p:pRg st="0" end="0"/>
                                            </p:txEl>
                                          </p:spTgt>
                                        </p:tgtEl>
                                        <p:attrNameLst>
                                          <p:attrName>style.visibility</p:attrName>
                                        </p:attrNameLst>
                                      </p:cBhvr>
                                      <p:to>
                                        <p:strVal val="visible"/>
                                      </p:to>
                                    </p:set>
                                    <p:anim calcmode="lin" valueType="num">
                                      <p:cBhvr additive="base">
                                        <p:cTn id="7" dur="1000"/>
                                        <p:tgtEl>
                                          <p:spTgt spid="671">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114ebc8dc41_0_35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agile</a:t>
            </a:r>
            <a:endParaRPr/>
          </a:p>
        </p:txBody>
      </p:sp>
      <p:sp>
        <p:nvSpPr>
          <p:cNvPr id="678" name="Google Shape;678;g114ebc8dc41_0_357"/>
          <p:cNvSpPr txBox="1"/>
          <p:nvPr/>
        </p:nvSpPr>
        <p:spPr>
          <a:xfrm>
            <a:off x="571700" y="762150"/>
            <a:ext cx="11433600" cy="5428800"/>
          </a:xfrm>
          <a:prstGeom prst="rect">
            <a:avLst/>
          </a:prstGeom>
          <a:noFill/>
          <a:ln>
            <a:noFill/>
          </a:ln>
        </p:spPr>
        <p:txBody>
          <a:bodyPr spcFirstLastPara="1" wrap="square" lIns="91425" tIns="45700" rIns="91425" bIns="45700" anchor="t" anchorCtr="0">
            <a:noAutofit/>
          </a:bodyPr>
          <a:lstStyle/>
          <a:p>
            <a:pPr marL="742950" lvl="1" indent="-431800" algn="l" rtl="0">
              <a:lnSpc>
                <a:spcPct val="100000"/>
              </a:lnSpc>
              <a:spcBef>
                <a:spcPts val="1900"/>
              </a:spcBef>
              <a:spcAft>
                <a:spcPts val="0"/>
              </a:spcAft>
              <a:buClr>
                <a:srgbClr val="FF5A33"/>
              </a:buClr>
              <a:buSzPts val="4700"/>
              <a:buFont typeface="Quattrocento Sans"/>
              <a:buChar char="❖"/>
            </a:pPr>
            <a:r>
              <a:rPr lang="en-US" sz="3600" b="1">
                <a:solidFill>
                  <a:srgbClr val="333333"/>
                </a:solidFill>
                <a:latin typeface="Quattrocento Sans"/>
                <a:ea typeface="Quattrocento Sans"/>
                <a:cs typeface="Quattrocento Sans"/>
                <a:sym typeface="Quattrocento Sans"/>
              </a:rPr>
              <a:t>Vòng đời Kiểm thử phần mềm</a:t>
            </a:r>
            <a:r>
              <a:rPr lang="en-US" sz="3600">
                <a:solidFill>
                  <a:srgbClr val="333333"/>
                </a:solidFill>
                <a:latin typeface="Quattrocento Sans"/>
                <a:ea typeface="Quattrocento Sans"/>
                <a:cs typeface="Quattrocento Sans"/>
                <a:sym typeface="Quattrocento Sans"/>
              </a:rPr>
              <a:t>: Bao gồm một loạt các hoạt động được thực hiện bởi tester, sử dụng các phương pháp để kiểm thử sản phẩm phần mềm. Vòng đời kiểm thử Phần mềm sử dụng thuật ngữ “Testing”, không chỉ liên quan đến tester, trong một số trường hợp cũng liên quan đến các Developers.</a:t>
            </a:r>
            <a:endParaRPr sz="4700">
              <a:solidFill>
                <a:srgbClr val="333333"/>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8">
                                            <p:txEl>
                                              <p:pRg st="0" end="0"/>
                                            </p:txEl>
                                          </p:spTgt>
                                        </p:tgtEl>
                                        <p:attrNameLst>
                                          <p:attrName>style.visibility</p:attrName>
                                        </p:attrNameLst>
                                      </p:cBhvr>
                                      <p:to>
                                        <p:strVal val="visible"/>
                                      </p:to>
                                    </p:set>
                                    <p:anim calcmode="lin" valueType="num">
                                      <p:cBhvr additive="base">
                                        <p:cTn id="7" dur="1000"/>
                                        <p:tgtEl>
                                          <p:spTgt spid="67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1092294d3ad_0_4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Tóm tắt bài học</a:t>
            </a:r>
            <a:endParaRPr/>
          </a:p>
        </p:txBody>
      </p:sp>
      <p:sp>
        <p:nvSpPr>
          <p:cNvPr id="684" name="Google Shape;684;g1092294d3ad_0_40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spcBef>
                <a:spcPts val="0"/>
              </a:spcBef>
              <a:spcAft>
                <a:spcPts val="0"/>
              </a:spcAft>
              <a:buClr>
                <a:srgbClr val="FF5A33"/>
              </a:buClr>
              <a:buSzPts val="2800"/>
              <a:buFont typeface="Noto Sans Symbols"/>
              <a:buNone/>
            </a:pPr>
            <a:endParaRPr/>
          </a:p>
        </p:txBody>
      </p:sp>
      <p:sp>
        <p:nvSpPr>
          <p:cNvPr id="685" name="Google Shape;685;g1092294d3ad_0_402"/>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86" name="Google Shape;686;g1092294d3ad_0_402"/>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687" name="Google Shape;687;g1092294d3ad_0_402"/>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0000"/>
              </a:buClr>
              <a:buSzPts val="3000"/>
              <a:buFont typeface="Arial"/>
              <a:buChar char="•"/>
            </a:pPr>
            <a:r>
              <a:rPr lang="en-US" sz="3000">
                <a:latin typeface="Calibri"/>
                <a:ea typeface="Calibri"/>
                <a:cs typeface="Calibri"/>
                <a:sym typeface="Calibri"/>
              </a:rPr>
              <a:t>Mô hình phát triển tuần tự </a:t>
            </a:r>
            <a:endParaRPr sz="3000">
              <a:latin typeface="Calibri"/>
              <a:ea typeface="Calibri"/>
              <a:cs typeface="Calibri"/>
              <a:sym typeface="Calibri"/>
            </a:endParaRPr>
          </a:p>
          <a:p>
            <a:pPr marL="342900" marR="0" lvl="0" indent="-342900" algn="l" rtl="0">
              <a:spcBef>
                <a:spcPts val="0"/>
              </a:spcBef>
              <a:spcAft>
                <a:spcPts val="0"/>
              </a:spcAft>
              <a:buClr>
                <a:srgbClr val="000000"/>
              </a:buClr>
              <a:buSzPts val="3000"/>
              <a:buFont typeface="Arial"/>
              <a:buChar char="•"/>
            </a:pPr>
            <a:r>
              <a:rPr lang="en-US" sz="3000">
                <a:solidFill>
                  <a:schemeClr val="dk1"/>
                </a:solidFill>
              </a:rPr>
              <a:t>Mô hình phát triển lặp lại-gia tăng</a:t>
            </a:r>
            <a:endParaRPr sz="3000">
              <a:solidFill>
                <a:schemeClr val="dk1"/>
              </a:solidFill>
            </a:endParaRPr>
          </a:p>
          <a:p>
            <a:pPr marL="342900" marR="0" lvl="0" indent="-342900" algn="l" rtl="0">
              <a:spcBef>
                <a:spcPts val="0"/>
              </a:spcBef>
              <a:spcAft>
                <a:spcPts val="0"/>
              </a:spcAft>
              <a:buSzPts val="3000"/>
              <a:buFont typeface="Calibri"/>
              <a:buChar char="•"/>
            </a:pPr>
            <a:r>
              <a:rPr lang="en-US" sz="3000">
                <a:solidFill>
                  <a:schemeClr val="dk1"/>
                </a:solidFill>
              </a:rPr>
              <a:t>Mô hình Scrum</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Mô hình Kanban</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Mô hình phát triển Agile</a:t>
            </a:r>
            <a:endParaRPr sz="3000">
              <a:solidFill>
                <a:schemeClr val="dk1"/>
              </a:solidFill>
            </a:endParaRPr>
          </a:p>
          <a:p>
            <a:pPr marL="342900" marR="0" lvl="0" indent="-342900" algn="l" rtl="0">
              <a:spcBef>
                <a:spcPts val="0"/>
              </a:spcBef>
              <a:spcAft>
                <a:spcPts val="0"/>
              </a:spcAft>
              <a:buClr>
                <a:schemeClr val="dk1"/>
              </a:buClr>
              <a:buSzPts val="3000"/>
              <a:buChar char="•"/>
            </a:pPr>
            <a:r>
              <a:rPr lang="en-US" sz="3000">
                <a:solidFill>
                  <a:schemeClr val="dk1"/>
                </a:solidFill>
              </a:rPr>
              <a:t>Mối liên quan giữa các hoạt động phát triển phần mềm với các hoạt động kiểm thử trong vòng đời phát triển phần mềm</a:t>
            </a:r>
            <a:endParaRPr sz="3000">
              <a:solidFill>
                <a:schemeClr val="dk1"/>
              </a:solidFill>
            </a:endParaRPr>
          </a:p>
        </p:txBody>
      </p:sp>
      <p:sp>
        <p:nvSpPr>
          <p:cNvPr id="688" name="Google Shape;688;g1092294d3ad_0_402"/>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689" name="Google Shape;689;g1092294d3ad_0_402"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1150bd0e76a_0_1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695" name="Google Shape;695;g1150bd0e76a_0_117"/>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696" name="Google Shape;696;g1150bd0e76a_0_11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97" name="Google Shape;697;g1150bd0e76a_0_11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g1150bd0e76a_0_117"/>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Component Testing - Kiểm thử thành phần</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Integration Testing - Kiểm thử tích hợp</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System Testing - Kiểm thử hệ thống</a:t>
            </a:r>
            <a:endParaRPr sz="3000" b="1">
              <a:solidFill>
                <a:srgbClr val="333333"/>
              </a:solidFill>
              <a:latin typeface="Quattrocento Sans"/>
              <a:ea typeface="Quattrocento Sans"/>
              <a:cs typeface="Quattrocento Sans"/>
              <a:sym typeface="Quattrocento Sans"/>
            </a:endParaRPr>
          </a:p>
          <a:p>
            <a:pPr marL="457200" lvl="0" indent="-469900" algn="l" rtl="0">
              <a:lnSpc>
                <a:spcPct val="115000"/>
              </a:lnSpc>
              <a:spcBef>
                <a:spcPts val="0"/>
              </a:spcBef>
              <a:spcAft>
                <a:spcPts val="0"/>
              </a:spcAft>
              <a:buClr>
                <a:srgbClr val="333333"/>
              </a:buClr>
              <a:buSzPts val="3800"/>
              <a:buFont typeface="Quattrocento Sans"/>
              <a:buChar char="•"/>
            </a:pPr>
            <a:r>
              <a:rPr lang="en-US" sz="3000" b="1">
                <a:solidFill>
                  <a:srgbClr val="333333"/>
                </a:solidFill>
                <a:latin typeface="Quattrocento Sans"/>
                <a:ea typeface="Quattrocento Sans"/>
                <a:cs typeface="Quattrocento Sans"/>
                <a:sym typeface="Quattrocento Sans"/>
              </a:rPr>
              <a:t>Acceptance Testing - Kiểm thử chấp nhận</a:t>
            </a:r>
            <a:endParaRPr sz="3800">
              <a:solidFill>
                <a:schemeClr val="dk1"/>
              </a:solidFill>
              <a:latin typeface="Quattrocento Sans"/>
              <a:ea typeface="Quattrocento Sans"/>
              <a:cs typeface="Quattrocento Sans"/>
              <a:sym typeface="Quattrocento Sans"/>
            </a:endParaRPr>
          </a:p>
        </p:txBody>
      </p:sp>
      <p:sp>
        <p:nvSpPr>
          <p:cNvPr id="699" name="Google Shape;699;g1150bd0e76a_0_11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700" name="Google Shape;700;g1150bd0e76a_0_117"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14c29839a7_1_2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mô hình phát triển thác nước</a:t>
            </a:r>
            <a:endParaRPr/>
          </a:p>
        </p:txBody>
      </p:sp>
      <p:sp>
        <p:nvSpPr>
          <p:cNvPr id="170" name="Google Shape;170;g114c29839a7_1_28"/>
          <p:cNvSpPr txBox="1"/>
          <p:nvPr/>
        </p:nvSpPr>
        <p:spPr>
          <a:xfrm>
            <a:off x="496675" y="1006050"/>
            <a:ext cx="11085600" cy="5703000"/>
          </a:xfrm>
          <a:prstGeom prst="rect">
            <a:avLst/>
          </a:prstGeom>
          <a:noFill/>
          <a:ln>
            <a:noFill/>
          </a:ln>
        </p:spPr>
        <p:txBody>
          <a:bodyPr spcFirstLastPara="1" wrap="square" lIns="91425" tIns="45700" rIns="91425" bIns="45700" anchor="t" anchorCtr="0">
            <a:noAutofit/>
          </a:bodyPr>
          <a:lstStyle/>
          <a:p>
            <a:pPr marL="742950" lvl="1" indent="-361950" algn="l" rtl="0">
              <a:lnSpc>
                <a:spcPct val="115000"/>
              </a:lnSpc>
              <a:spcBef>
                <a:spcPts val="70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Testing: Cài đặt và kiểm thử phần mềm. Công việc chính của giai đoạn này là kiểm tra và sửa tất cả những lỗi tìm được sao cho phần mềm hoạt động chính xác và đúng theo tài liệu đặc tả yêu cầu.</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Implementation: Triển khai hệ thống trong môi trường khách hàng và đưa ra thị trường.</a:t>
            </a:r>
            <a:endParaRPr sz="3600">
              <a:solidFill>
                <a:srgbClr val="1B1B1B"/>
              </a:solidFill>
              <a:latin typeface="Quattrocento Sans"/>
              <a:ea typeface="Quattrocento Sans"/>
              <a:cs typeface="Quattrocento Sans"/>
              <a:sym typeface="Quattrocento Sans"/>
            </a:endParaRPr>
          </a:p>
          <a:p>
            <a:pPr marL="742950" lvl="1" indent="-361950" algn="l" rtl="0">
              <a:lnSpc>
                <a:spcPct val="115000"/>
              </a:lnSpc>
              <a:spcBef>
                <a:spcPts val="0"/>
              </a:spcBef>
              <a:spcAft>
                <a:spcPts val="0"/>
              </a:spcAft>
              <a:buClr>
                <a:srgbClr val="FF5A33"/>
              </a:buClr>
              <a:buSzPts val="3600"/>
              <a:buFont typeface="Quattrocento Sans"/>
              <a:buChar char="❖"/>
            </a:pPr>
            <a:r>
              <a:rPr lang="en-US" sz="3600">
                <a:solidFill>
                  <a:srgbClr val="1B1B1B"/>
                </a:solidFill>
                <a:latin typeface="Quattrocento Sans"/>
                <a:ea typeface="Quattrocento Sans"/>
                <a:cs typeface="Quattrocento Sans"/>
                <a:sym typeface="Quattrocento Sans"/>
              </a:rPr>
              <a:t>Operations and Maintenance: Bảo trì hệ thống khi có bất kỳ thay đổi nào từ phía khách hàng, người sử dụng.</a:t>
            </a:r>
            <a:endParaRPr sz="36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 calcmode="lin" valueType="num">
                                      <p:cBhvr additive="base">
                                        <p:cTn id="7" dur="1000"/>
                                        <p:tgtEl>
                                          <p:spTgt spid="17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 calcmode="lin" valueType="num">
                                      <p:cBhvr additive="base">
                                        <p:cTn id="12" dur="1000"/>
                                        <p:tgtEl>
                                          <p:spTgt spid="17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 calcmode="lin" valueType="num">
                                      <p:cBhvr additive="base">
                                        <p:cTn id="17" dur="1000"/>
                                        <p:tgtEl>
                                          <p:spTgt spid="170">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5414</Words>
  <Application>Microsoft Office PowerPoint</Application>
  <PresentationFormat>Widescreen</PresentationFormat>
  <Paragraphs>317</Paragraphs>
  <Slides>87</Slides>
  <Notes>87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Courier New</vt:lpstr>
      <vt:lpstr>Quattrocento Sans</vt:lpstr>
      <vt:lpstr>Calibri</vt:lpstr>
      <vt:lpstr>Arial</vt:lpstr>
      <vt:lpstr>Noto Sans Symbols</vt:lpstr>
      <vt:lpstr>Roboto</vt:lpstr>
      <vt:lpstr>Custom Design</vt:lpstr>
      <vt:lpstr>Kiểm thử cơ bản(P1)</vt:lpstr>
      <vt:lpstr>Nội dung</vt:lpstr>
      <vt:lpstr>PowerPoint Presentation</vt:lpstr>
      <vt:lpstr>PowerPoint Presentation</vt:lpstr>
      <vt:lpstr>mô hình phát triển tuần tự</vt:lpstr>
      <vt:lpstr>mô hình phát triển thác nước</vt:lpstr>
      <vt:lpstr>mô hình phát triển thác nước</vt:lpstr>
      <vt:lpstr>mô hình phát triển thác nước</vt:lpstr>
      <vt:lpstr>mô hình phát triển thác nước</vt:lpstr>
      <vt:lpstr>mô hình phát triển thác nước</vt:lpstr>
      <vt:lpstr>mô hình phát triển thác nước</vt:lpstr>
      <vt:lpstr>mô hình phát triển thác nước</vt:lpstr>
      <vt:lpstr>PowerPoint Presentation</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Mô hình phát triển chữ v</vt:lpstr>
      <vt:lpstr>PowerPoint Presentation</vt:lpstr>
      <vt:lpstr>Mô hình phát triển lặp</vt:lpstr>
      <vt:lpstr>Mô hình phát triển lặp</vt:lpstr>
      <vt:lpstr>Mô hình phát triển lặp</vt:lpstr>
      <vt:lpstr>Mô hình phát triển lặp</vt:lpstr>
      <vt:lpstr>Mô hình phát triển lặp</vt:lpstr>
      <vt:lpstr>Mô hình phát triển lặp</vt:lpstr>
      <vt:lpstr>PowerPoint Presentation</vt:lpstr>
      <vt:lpstr>Mô hình phát gia tăng</vt:lpstr>
      <vt:lpstr>Mô hình phát triển lặp</vt:lpstr>
      <vt:lpstr>Mô hình phát triển lặp</vt:lpstr>
      <vt:lpstr>Mô hình phát gia tăng</vt:lpstr>
      <vt:lpstr>Mô hình phát gia tăng</vt:lpstr>
      <vt:lpstr>Mô hình phát gia tăng</vt:lpstr>
      <vt:lpstr>PowerPoint Presentation</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Mô hình phát triển scrum</vt:lpstr>
      <vt:lpstr>Tóm tắt bài học</vt:lpstr>
      <vt:lpstr>Nội dung bài học tiếp theo</vt:lpstr>
      <vt:lpstr>Kiểm thử cơ bản(P2)</vt:lpstr>
      <vt:lpstr>Nội dung</vt:lpstr>
      <vt:lpstr>PowerPoint Presentation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Mô hình phát triển kanban</vt:lpstr>
      <vt:lpstr>PowerPoint Presentation</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Mô hình phát triển agile</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2</cp:revision>
  <dcterms:created xsi:type="dcterms:W3CDTF">2013-04-23T08:05:33Z</dcterms:created>
  <dcterms:modified xsi:type="dcterms:W3CDTF">2023-03-13T03:28:30Z</dcterms:modified>
</cp:coreProperties>
</file>